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79" r:id="rId9"/>
    <p:sldId id="266" r:id="rId10"/>
    <p:sldId id="267" r:id="rId11"/>
    <p:sldId id="285" r:id="rId12"/>
    <p:sldId id="286" r:id="rId13"/>
    <p:sldId id="284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81" r:id="rId22"/>
    <p:sldId id="276" r:id="rId23"/>
    <p:sldId id="277" r:id="rId24"/>
    <p:sldId id="278" r:id="rId25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8" autoAdjust="0"/>
    <p:restoredTop sz="83096" autoAdjust="0"/>
  </p:normalViewPr>
  <p:slideViewPr>
    <p:cSldViewPr>
      <p:cViewPr varScale="1">
        <p:scale>
          <a:sx n="62" d="100"/>
          <a:sy n="62" d="100"/>
        </p:scale>
        <p:origin x="1632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DC529258-F844-4EF7-BC0D-3686FEAE22A1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096325C1-605C-48A6-B95A-38590D8059B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987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31742381-F20E-49CF-9C4C-E44100D6FE17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0992" tIns="45496" rIns="90992" bIns="45496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30632EB2-3DC1-44CF-9D66-82D76C52E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637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84460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6242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3395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99322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8519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2784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8681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6688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91796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2033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610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19217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>
                <a:solidFill>
                  <a:prstClr val="black"/>
                </a:solidFill>
              </a:rPr>
              <a:pPr/>
              <a:t>21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8403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4499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4859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988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2750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1611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9633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5271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0535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9361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9453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456B5-D912-4F67-80B8-9403E538DEA4}" type="datetimeFigureOut">
              <a:rPr lang="pt-BR" smtClean="0"/>
              <a:pPr/>
              <a:t>27/05/2026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7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Imagem 6" descr="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0425"/>
            <a:ext cx="9144000" cy="685800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259632" y="2667001"/>
            <a:ext cx="68407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</a:rPr>
              <a:t>Metas Fiscais </a:t>
            </a:r>
          </a:p>
          <a:p>
            <a:pPr algn="ctr"/>
            <a:r>
              <a:rPr lang="pt-BR" sz="5400" b="1" dirty="0">
                <a:solidFill>
                  <a:schemeClr val="bg1"/>
                </a:solidFill>
              </a:rPr>
              <a:t>1</a:t>
            </a:r>
            <a:r>
              <a:rPr lang="pt-BR" sz="5400" b="1" dirty="0" smtClean="0">
                <a:solidFill>
                  <a:schemeClr val="bg1"/>
                </a:solidFill>
              </a:rPr>
              <a:t>º Quadrimestre/2026</a:t>
            </a:r>
          </a:p>
          <a:p>
            <a:pPr algn="ctr"/>
            <a:r>
              <a:rPr lang="pt-BR" sz="5400" b="1" dirty="0">
                <a:solidFill>
                  <a:schemeClr val="bg1"/>
                </a:solidFill>
              </a:rPr>
              <a:t/>
            </a:r>
            <a:br>
              <a:rPr lang="pt-BR" sz="5400" b="1" dirty="0">
                <a:solidFill>
                  <a:schemeClr val="bg1"/>
                </a:solidFill>
              </a:rPr>
            </a:br>
            <a:endParaRPr lang="pt-BR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Limites Constitucionais - FUNDEB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929877"/>
              </p:ext>
            </p:extLst>
          </p:nvPr>
        </p:nvGraphicFramePr>
        <p:xfrm>
          <a:off x="457200" y="1417638"/>
          <a:ext cx="8507288" cy="4045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059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79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33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6758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III - Gastos Com Profissionais do Magistério da Educação Básica em Efetivo Exercício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80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Descrição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+mn-lt"/>
                        </a:rPr>
                        <a:t>Percentual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Valor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361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Receita do FUNDEB  do exercício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pt-BR" b="1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3.055.798,89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202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Valor legal mínimo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70,00%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2.139.059,22</a:t>
                      </a:r>
                      <a:endParaRPr lang="pt-BR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202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dirty="0"/>
                        <a:t>Valor</a:t>
                      </a:r>
                      <a:r>
                        <a:rPr lang="pt-BR" sz="1800" b="1" baseline="0" dirty="0"/>
                        <a:t> A</a:t>
                      </a:r>
                      <a:r>
                        <a:rPr lang="pt-BR" sz="1800" b="1" dirty="0"/>
                        <a:t>plicado na Remuneração de Profissionais da Educação Básica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70,82%</a:t>
                      </a:r>
                      <a:endParaRPr lang="pt-BR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2.164.262,31</a:t>
                      </a:r>
                      <a:endParaRPr lang="pt-BR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1202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Diferença entre o valor aplicado e o limite constitucional</a:t>
                      </a:r>
                      <a:endParaRPr kumimoji="0" lang="pt-B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0,82%</a:t>
                      </a:r>
                      <a:endParaRPr lang="pt-BR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25.203,09</a:t>
                      </a:r>
                      <a:endParaRPr lang="pt-BR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69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Limites Constitucionais - FUNDEB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27454"/>
              </p:ext>
            </p:extLst>
          </p:nvPr>
        </p:nvGraphicFramePr>
        <p:xfrm>
          <a:off x="467544" y="1556792"/>
          <a:ext cx="8219257" cy="39604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997093"/>
                <a:gridCol w="662471"/>
                <a:gridCol w="673107"/>
                <a:gridCol w="886586"/>
              </a:tblGrid>
              <a:tr h="832919">
                <a:tc>
                  <a:txBody>
                    <a:bodyPr/>
                    <a:lstStyle/>
                    <a:p>
                      <a:pPr marL="20955" algn="l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APURAÇÃO</a:t>
                      </a:r>
                      <a:r>
                        <a:rPr lang="pt-PT" sz="850" spc="-1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DO</a:t>
                      </a:r>
                      <a:r>
                        <a:rPr lang="pt-PT" sz="850" spc="-1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VALOR NÃO</a:t>
                      </a:r>
                      <a:r>
                        <a:rPr lang="pt-PT" sz="850" spc="-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APLICADO</a:t>
                      </a:r>
                      <a:r>
                        <a:rPr lang="pt-PT" sz="850" spc="-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CONFORME</a:t>
                      </a:r>
                      <a:r>
                        <a:rPr lang="pt-PT" sz="85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ART.</a:t>
                      </a:r>
                      <a:r>
                        <a:rPr lang="pt-PT" sz="85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25,</a:t>
                      </a:r>
                      <a:r>
                        <a:rPr lang="pt-PT" sz="85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§3º,</a:t>
                      </a:r>
                      <a:r>
                        <a:rPr lang="pt-PT" sz="85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DA LEI 14.113/2020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616896">
                <a:tc>
                  <a:txBody>
                    <a:bodyPr/>
                    <a:lstStyle/>
                    <a:p>
                      <a:pPr marL="20955" algn="l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E.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Receita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Total</a:t>
                      </a:r>
                      <a:r>
                        <a:rPr lang="pt-PT" sz="850" spc="-3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do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FUNDEB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3.303.333,14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645589">
                <a:tc>
                  <a:txBody>
                    <a:bodyPr/>
                    <a:lstStyle/>
                    <a:p>
                      <a:pPr marL="20955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F.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Limite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do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Saldo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Residual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para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o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Exercício</a:t>
                      </a:r>
                      <a:r>
                        <a:rPr lang="pt-PT" sz="850" spc="-3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Seguinte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(F</a:t>
                      </a:r>
                      <a:r>
                        <a:rPr lang="pt-PT" sz="850" spc="-2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=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E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x</a:t>
                      </a:r>
                      <a:r>
                        <a:rPr lang="pt-PT" sz="850" spc="-15">
                          <a:effectLst/>
                        </a:rPr>
                        <a:t> </a:t>
                      </a:r>
                      <a:r>
                        <a:rPr lang="pt-PT" sz="850" spc="-20">
                          <a:effectLst/>
                        </a:rPr>
                        <a:t>10%)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7320" algn="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10,00%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330.333,31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631243">
                <a:tc>
                  <a:txBody>
                    <a:bodyPr/>
                    <a:lstStyle/>
                    <a:p>
                      <a:pPr marL="20955" algn="l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G.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Recursos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recebidos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do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FUNDEB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que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não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foram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utilizados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1.112.400,17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616896">
                <a:tc>
                  <a:txBody>
                    <a:bodyPr/>
                    <a:lstStyle/>
                    <a:p>
                      <a:pPr marL="20955" algn="l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H.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Valor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não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aplicado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excedente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ao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máximo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permitido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3190" algn="r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TCE/MG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782.066,86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6168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44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Limites Constitucionais - FUNDEB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663788"/>
              </p:ext>
            </p:extLst>
          </p:nvPr>
        </p:nvGraphicFramePr>
        <p:xfrm>
          <a:off x="827584" y="1844824"/>
          <a:ext cx="7272807" cy="34563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986621"/>
                <a:gridCol w="681557"/>
                <a:gridCol w="692499"/>
                <a:gridCol w="912130"/>
              </a:tblGrid>
              <a:tr h="672510">
                <a:tc>
                  <a:txBody>
                    <a:bodyPr/>
                    <a:lstStyle/>
                    <a:p>
                      <a:pPr marL="20955" algn="l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VALOR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APLICADO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EM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ETI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-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MÍNIMO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DE</a:t>
                      </a:r>
                      <a:r>
                        <a:rPr lang="pt-PT" sz="850" spc="-35">
                          <a:effectLst/>
                        </a:rPr>
                        <a:t> </a:t>
                      </a:r>
                      <a:r>
                        <a:rPr lang="pt-PT" sz="850" spc="-25">
                          <a:effectLst/>
                        </a:rPr>
                        <a:t>4%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03788">
                <a:tc>
                  <a:txBody>
                    <a:bodyPr/>
                    <a:lstStyle/>
                    <a:p>
                      <a:pPr marL="20955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Q.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Receitas</a:t>
                      </a:r>
                      <a:r>
                        <a:rPr lang="pt-PT" sz="850" spc="-3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do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FUNDEB</a:t>
                      </a:r>
                      <a:r>
                        <a:rPr lang="pt-PT" sz="850" spc="-3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+</a:t>
                      </a:r>
                      <a:r>
                        <a:rPr lang="pt-PT" sz="850" spc="-3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COMPLEMENTAÇÃO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3.303.333,14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688149">
                <a:tc>
                  <a:txBody>
                    <a:bodyPr/>
                    <a:lstStyle/>
                    <a:p>
                      <a:pPr marL="20955" algn="l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R.</a:t>
                      </a:r>
                      <a:r>
                        <a:rPr lang="pt-PT" sz="850" spc="-2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Valor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mínimo</a:t>
                      </a:r>
                      <a:r>
                        <a:rPr lang="pt-PT" sz="850" spc="-3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legal</a:t>
                      </a:r>
                      <a:r>
                        <a:rPr lang="pt-PT" sz="850" spc="-2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(R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=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Q</a:t>
                      </a:r>
                      <a:r>
                        <a:rPr lang="pt-PT" sz="850" spc="-1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x</a:t>
                      </a:r>
                      <a:r>
                        <a:rPr lang="pt-PT" sz="850" spc="-15">
                          <a:effectLst/>
                        </a:rPr>
                        <a:t> </a:t>
                      </a:r>
                      <a:r>
                        <a:rPr lang="pt-PT" sz="850" spc="-25">
                          <a:effectLst/>
                        </a:rPr>
                        <a:t>4%)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6530" algn="r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4,00%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132.133,33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03788">
                <a:tc>
                  <a:txBody>
                    <a:bodyPr/>
                    <a:lstStyle/>
                    <a:p>
                      <a:pPr marL="20955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S.</a:t>
                      </a:r>
                      <a:r>
                        <a:rPr lang="pt-PT" sz="850" spc="-3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Total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de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gastos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no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FOMENTO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 spc="-25">
                          <a:effectLst/>
                        </a:rPr>
                        <a:t>ETI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algn="ct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TCE/MG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6530" algn="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3,33%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109.859,47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688149">
                <a:tc>
                  <a:txBody>
                    <a:bodyPr/>
                    <a:lstStyle/>
                    <a:p>
                      <a:pPr marL="20955" algn="l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T.</a:t>
                      </a:r>
                      <a:r>
                        <a:rPr lang="pt-PT" sz="850" spc="-2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Diferença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-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valor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aplic.</a:t>
                      </a:r>
                      <a:r>
                        <a:rPr lang="pt-PT" sz="850" spc="-2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e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valor</a:t>
                      </a:r>
                      <a:r>
                        <a:rPr lang="pt-PT" sz="850" spc="-2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mínimo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(O</a:t>
                      </a:r>
                      <a:r>
                        <a:rPr lang="pt-PT" sz="850" spc="-2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=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M</a:t>
                      </a:r>
                      <a:r>
                        <a:rPr lang="pt-PT" sz="850" spc="-1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-</a:t>
                      </a:r>
                      <a:r>
                        <a:rPr lang="pt-PT" sz="850" spc="-30">
                          <a:effectLst/>
                        </a:rPr>
                        <a:t> </a:t>
                      </a:r>
                      <a:r>
                        <a:rPr lang="pt-PT" sz="850" spc="-25">
                          <a:effectLst/>
                        </a:rPr>
                        <a:t>N)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0020" algn="r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-</a:t>
                      </a:r>
                      <a:r>
                        <a:rPr lang="pt-PT" sz="850" spc="-20">
                          <a:effectLst/>
                        </a:rPr>
                        <a:t>0,67%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 dirty="0">
                          <a:effectLst/>
                        </a:rPr>
                        <a:t>-22.273,86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30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Limites Constitucionais - FUNDEB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endParaRPr lang="pt-BR" b="1" dirty="0" smtClean="0"/>
          </a:p>
          <a:p>
            <a:pPr fontAlgn="ctr"/>
            <a:r>
              <a:rPr lang="pt-BR" b="1" dirty="0" smtClean="0"/>
              <a:t>RECURSOS RECEBIDOS DO FUNDEB NO </a:t>
            </a:r>
            <a:r>
              <a:rPr lang="pt-BR" b="1" dirty="0"/>
              <a:t>EXERCÍCIO QUE NÃO FORAM UTILIZADOS  </a:t>
            </a:r>
            <a:r>
              <a:rPr lang="pt-BR" b="1" dirty="0" smtClean="0"/>
              <a:t>-EXERCÍCIO ANTERIOR (9,01 %)......... </a:t>
            </a:r>
            <a:r>
              <a:rPr lang="pt-BR" b="1" dirty="0"/>
              <a:t>852.409,04 .</a:t>
            </a:r>
            <a:endParaRPr lang="pt-BR" b="1" dirty="0" smtClean="0"/>
          </a:p>
          <a:p>
            <a:pPr fontAlgn="ctr"/>
            <a:r>
              <a:rPr lang="pt-BR" b="1" dirty="0" smtClean="0"/>
              <a:t>FORAM  EMPENHADOS E PAGOS NO 1º QUADRIMESTRE DE 2026</a:t>
            </a:r>
            <a:r>
              <a:rPr lang="pt-BR" dirty="0" smtClean="0"/>
              <a:t>.</a:t>
            </a:r>
            <a:endParaRPr lang="pt-BR" b="1" dirty="0" smtClean="0"/>
          </a:p>
          <a:p>
            <a:pPr fontAlgn="ctr"/>
            <a:endParaRPr lang="pt-BR" b="1" dirty="0" smtClean="0"/>
          </a:p>
          <a:p>
            <a:pPr fontAlgn="ctr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097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Despesas com Saúde 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251520" y="1556792"/>
            <a:ext cx="84352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Legal: 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Inciso III, alínea b, art. 77, Ato das Disposições Constitucionais Transitórias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11113" algn="just">
              <a:buFont typeface="Wingdings 3" pitchFamily="18" charset="2"/>
              <a:buNone/>
              <a:defRPr/>
            </a:pPr>
            <a:endParaRPr lang="pt-BR" sz="3200" dirty="0">
              <a:cs typeface="Arial" pitchFamily="34" charset="0"/>
            </a:endParaRPr>
          </a:p>
          <a:p>
            <a:pPr indent="-11113" algn="just">
              <a:buFont typeface="Wingdings 3" pitchFamily="18" charset="2"/>
              <a:buNone/>
              <a:defRPr/>
            </a:pPr>
            <a:r>
              <a:rPr lang="pt-BR" sz="3200" i="1" dirty="0">
                <a:cs typeface="Arial" pitchFamily="34" charset="0"/>
              </a:rPr>
              <a:t>“O Município aplicará, anualmente, nunca menos de 15% (quinze por cento) do produto da arrecadação dos impostos a que se refere o art.156 e dos recursos de que tratam os </a:t>
            </a:r>
            <a:r>
              <a:rPr lang="pt-BR" sz="3200" i="1" dirty="0" err="1">
                <a:cs typeface="Arial" pitchFamily="34" charset="0"/>
              </a:rPr>
              <a:t>Arts</a:t>
            </a:r>
            <a:r>
              <a:rPr lang="pt-BR" sz="3200" i="1" dirty="0">
                <a:cs typeface="Arial" pitchFamily="34" charset="0"/>
              </a:rPr>
              <a:t>. 158 e 159, inciso I, alínea “b” e § 3º.”</a:t>
            </a:r>
          </a:p>
        </p:txBody>
      </p:sp>
    </p:spTree>
    <p:extLst>
      <p:ext uri="{BB962C8B-B14F-4D97-AF65-F5344CB8AC3E}">
        <p14:creationId xmlns:p14="http://schemas.microsoft.com/office/powerpoint/2010/main" val="241491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Limites Constitucionais – Saúde 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01366"/>
              </p:ext>
            </p:extLst>
          </p:nvPr>
        </p:nvGraphicFramePr>
        <p:xfrm>
          <a:off x="683568" y="1690633"/>
          <a:ext cx="8003232" cy="3813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092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43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96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86589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I - Arrecadação das Receitas Vinculadas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89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Impostos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1.711.632,13 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89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Transferências Correntes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18.961.281,19  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896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TOTAL RCL - Base de cálculo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b="1" dirty="0" smtClean="0"/>
                        <a:t>20.672.913,32</a:t>
                      </a:r>
                      <a:r>
                        <a:rPr lang="pt-BR" dirty="0" smtClean="0"/>
                        <a:t>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896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Valor Legal Mínimo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15,00%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3.100.937,00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896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Valor aplicado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b="1" dirty="0" smtClean="0"/>
                        <a:t>21,74 %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b="1" dirty="0" smtClean="0"/>
                        <a:t>4.493.838,66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73172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Diferença entre o valor aplicado e o limite constitucional</a:t>
                      </a:r>
                      <a:endParaRPr kumimoji="0" lang="pt-B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6,74%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1.392.901,66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1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Despesas com Pessoal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204864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57200" y="1124744"/>
            <a:ext cx="8686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/>
              <a:t>O total das despesas com Pessoal do Município não excederá, ao encerramento de um exercício financeiro, o percentual de 60% (sessenta por cento) de sua Receita Corrente Líquida, considerando os sub limites:</a:t>
            </a:r>
          </a:p>
          <a:p>
            <a:pPr marL="82296" indent="0">
              <a:buNone/>
            </a:pPr>
            <a:endParaRPr lang="pt-BR" sz="2000" dirty="0"/>
          </a:p>
          <a:p>
            <a:pPr lvl="3">
              <a:buFont typeface="Wingdings" pitchFamily="2" charset="2"/>
              <a:buChar char="§"/>
            </a:pPr>
            <a:r>
              <a:rPr lang="pt-BR" sz="2000" dirty="0"/>
              <a:t>54% para o Executivo municipal, Fundações e Autarquias;</a:t>
            </a:r>
          </a:p>
          <a:p>
            <a:pPr lvl="3">
              <a:buFont typeface="Wingdings" pitchFamily="2" charset="2"/>
              <a:buChar char="§"/>
            </a:pPr>
            <a:r>
              <a:rPr lang="pt-BR" sz="2000" dirty="0"/>
              <a:t>6% para o Legislativo Municipal.</a:t>
            </a:r>
          </a:p>
          <a:p>
            <a:pPr>
              <a:buFont typeface="Wingdings" pitchFamily="2" charset="2"/>
              <a:buChar char="§"/>
            </a:pPr>
            <a:endParaRPr lang="pt-BR" sz="2000" dirty="0"/>
          </a:p>
          <a:p>
            <a:pPr>
              <a:buFont typeface="Wingdings" pitchFamily="2" charset="2"/>
              <a:buChar char="§"/>
            </a:pPr>
            <a:r>
              <a:rPr lang="pt-BR" sz="2000" dirty="0"/>
              <a:t>Outros índices legais também são considerados para a avaliação da gestão de pessoal:</a:t>
            </a:r>
          </a:p>
          <a:p>
            <a:pPr>
              <a:buFont typeface="Wingdings" pitchFamily="2" charset="2"/>
              <a:buChar char="§"/>
            </a:pPr>
            <a:r>
              <a:rPr lang="pt-BR" sz="2000" dirty="0"/>
              <a:t>ao Poder ou Órgão criar cargos, alterar estrutura de carreira, prover cargo público, admitir ou contratar pessoal e contratação de horas extras. </a:t>
            </a:r>
          </a:p>
          <a:p>
            <a:pPr lvl="3">
              <a:buFont typeface="Wingdings" pitchFamily="2" charset="2"/>
              <a:buChar char="§"/>
            </a:pPr>
            <a:r>
              <a:rPr lang="pt-BR" sz="2000" dirty="0"/>
              <a:t>48,60% Alerta do TCEMG </a:t>
            </a:r>
            <a:r>
              <a:rPr lang="pt-BR" sz="2000" b="1" dirty="0"/>
              <a:t>(Inciso II, § 1º, art. 59, LC 101/2000)</a:t>
            </a:r>
            <a:r>
              <a:rPr lang="pt-BR" sz="2000" dirty="0"/>
              <a:t>;</a:t>
            </a:r>
          </a:p>
          <a:p>
            <a:pPr lvl="3">
              <a:buFont typeface="Wingdings" pitchFamily="2" charset="2"/>
              <a:buChar char="§"/>
            </a:pPr>
            <a:r>
              <a:rPr lang="pt-BR" sz="2000" dirty="0"/>
              <a:t>51,30% Ficam vedados ao Poder ou Órgão criar cargos, alterar estrutura de carreira, prover cargo público, admitir ou contratar pessoal e contratação de horas extras. </a:t>
            </a:r>
            <a:r>
              <a:rPr lang="pt-BR" sz="2000" b="1" dirty="0"/>
              <a:t>(Parágrafo Único, Art. 22, LC 101/2000)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478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600" b="1" dirty="0"/>
              <a:t>Despesas com Pessoal - Valores referência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204864"/>
            <a:ext cx="6034617" cy="4525963"/>
          </a:xfr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78388"/>
              </p:ext>
            </p:extLst>
          </p:nvPr>
        </p:nvGraphicFramePr>
        <p:xfrm>
          <a:off x="904568" y="1151908"/>
          <a:ext cx="7776864" cy="4509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16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57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4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18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VALORES DE REFERÊNCIA – RCL ajustada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pt-BR" sz="1800" b="1" u="none" strike="noStrik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pt-BR" sz="1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R$</a:t>
                      </a:r>
                      <a:r>
                        <a:rPr lang="pt-BR" sz="1800" b="1" u="none" strike="noStrik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pt-BR" dirty="0" smtClean="0"/>
                        <a:t>81.727.101,93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Limite Máximo  (art. 20, III da LRF)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 Executivo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44.132.635,04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54,00%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Legislativo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4.903.626,12  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6,00%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49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Limite Prudencial  (art. 22, parágrafo único da LRF)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smtClean="0">
                          <a:effectLst/>
                          <a:latin typeface="+mn-lt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Executivo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41.926.003,29  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smtClean="0">
                          <a:effectLst/>
                          <a:latin typeface="+mn-lt"/>
                        </a:rPr>
                        <a:t>51,30%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Legislativo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4.658.444,81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5,70%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099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Limite de Alerta  (art. 59, II, §1º da LRF)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Executivo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39.719.371,54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48,60%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6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  <a:latin typeface="+mn-lt"/>
                        </a:rPr>
                        <a:t>Legislativo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4.413.263,50 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dirty="0" smtClean="0"/>
                        <a:t>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5,40%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16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600" b="1" dirty="0"/>
              <a:t>Despesas com Pessoal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29333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363863"/>
              </p:ext>
            </p:extLst>
          </p:nvPr>
        </p:nvGraphicFramePr>
        <p:xfrm>
          <a:off x="323528" y="1232757"/>
          <a:ext cx="7488832" cy="44284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045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095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746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6465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800" u="sng" strike="noStrike" dirty="0">
                          <a:effectLst/>
                          <a:latin typeface="+mn-lt"/>
                        </a:rPr>
                        <a:t>Despesa Total com Pessoal e Cumprimento do Limite Legal</a:t>
                      </a:r>
                      <a:endParaRPr lang="pt-BR" sz="18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0338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1 </a:t>
                      </a:r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° Quadrimestre   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2026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Receita Corrente Líquida - RCL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 R$</a:t>
                      </a:r>
                      <a:r>
                        <a:rPr lang="pt-BR" sz="1800" b="1" u="none" strike="noStrik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pt-BR" dirty="0" smtClean="0"/>
                        <a:t>81.727.101,93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Órgão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R$</a:t>
                      </a:r>
                      <a:endParaRPr lang="pt-BR" sz="18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%</a:t>
                      </a:r>
                      <a:endParaRPr lang="pt-BR" sz="18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PMP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dirty="0" smtClean="0"/>
                        <a:t>30.614.728,28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b="1" dirty="0" smtClean="0"/>
                        <a:t>37,46%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Câmara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dirty="0" smtClean="0"/>
                        <a:t>1.611.579,56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b="1" dirty="0" smtClean="0"/>
                        <a:t>1,97%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32.226.307,84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39,43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83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600" b="1" dirty="0"/>
              <a:t>Despesas com Pessoal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29333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457200" y="1417638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algn="just"/>
            <a:r>
              <a:rPr lang="pt-BR" sz="3600" dirty="0"/>
              <a:t>Com base no que foi apurado, os Poderes </a:t>
            </a:r>
            <a:r>
              <a:rPr lang="pt-BR" sz="3600" b="1" dirty="0"/>
              <a:t>Executivo </a:t>
            </a:r>
            <a:r>
              <a:rPr lang="pt-BR" sz="3600" dirty="0"/>
              <a:t>e </a:t>
            </a:r>
            <a:r>
              <a:rPr lang="pt-BR" sz="3600" b="1" dirty="0"/>
              <a:t>Legislativo</a:t>
            </a:r>
            <a:r>
              <a:rPr lang="pt-BR" sz="3600" dirty="0"/>
              <a:t> atingiram , respectivamente, </a:t>
            </a:r>
            <a:r>
              <a:rPr lang="pt-BR" sz="3600" b="1" dirty="0" smtClean="0"/>
              <a:t>37,46% </a:t>
            </a:r>
            <a:r>
              <a:rPr lang="pt-BR" sz="3600" dirty="0" smtClean="0"/>
              <a:t>e </a:t>
            </a:r>
            <a:r>
              <a:rPr lang="pt-BR" sz="3600" b="1" dirty="0" smtClean="0"/>
              <a:t>1,97% </a:t>
            </a:r>
            <a:r>
              <a:rPr lang="pt-BR" sz="3600" dirty="0"/>
              <a:t>(Município </a:t>
            </a:r>
            <a:r>
              <a:rPr lang="pt-BR" sz="3600" b="1" i="0" u="none" strike="noStrike" dirty="0" smtClean="0">
                <a:solidFill>
                  <a:srgbClr val="000000"/>
                </a:solidFill>
                <a:effectLst/>
                <a:latin typeface="+mn-lt"/>
              </a:rPr>
              <a:t>39,43</a:t>
            </a:r>
            <a:r>
              <a:rPr lang="pt-BR" sz="3600" b="1" dirty="0" smtClean="0">
                <a:solidFill>
                  <a:srgbClr val="000000"/>
                </a:solidFill>
              </a:rPr>
              <a:t> </a:t>
            </a:r>
            <a:r>
              <a:rPr lang="pt-BR" sz="3600" b="1" dirty="0">
                <a:solidFill>
                  <a:srgbClr val="000000"/>
                </a:solidFill>
              </a:rPr>
              <a:t>%</a:t>
            </a:r>
            <a:r>
              <a:rPr lang="pt-BR" sz="3600" dirty="0"/>
              <a:t>) do limite de gastos com pessoal, estando portanto, abaixo do limite de alerta estipulado pela LRF, conforme valores de referência.</a:t>
            </a:r>
          </a:p>
        </p:txBody>
      </p:sp>
    </p:spTree>
    <p:extLst>
      <p:ext uri="{BB962C8B-B14F-4D97-AF65-F5344CB8AC3E}">
        <p14:creationId xmlns:p14="http://schemas.microsoft.com/office/powerpoint/2010/main" val="295604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Objetivo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87824" y="2287413"/>
            <a:ext cx="6034617" cy="4525963"/>
          </a:xfrm>
        </p:spPr>
      </p:pic>
      <p:sp>
        <p:nvSpPr>
          <p:cNvPr id="3" name="Retângulo 2"/>
          <p:cNvSpPr/>
          <p:nvPr/>
        </p:nvSpPr>
        <p:spPr>
          <a:xfrm>
            <a:off x="395536" y="2060848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3200" dirty="0"/>
              <a:t>A Lei de Responsabilidade Fiscal estabeleceu no §4º, do art. 9º, a obrigatoriedade do Município realizar audiência na Câmara Municipal, perante a Comissão de Orçamento e Finanças, para demonstrar e avaliar o cumprimento das metas fiscais estabelecidas na Lei de Diretrizes Orçamentárias.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29333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179512" y="1333041"/>
            <a:ext cx="808607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Legal: A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rt. 29-A da Constituição Federal/88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0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pt-BR" sz="2000" dirty="0"/>
              <a:t>“O total da despesa do Poder Legislativo Municipal, incluídos os subsídios dos Vereadores e excluídos os gastos com inativos, não poderá ultrapassar os seguintes percentuais, relativos ao somatório da receita tributária e das transferências previstas no § 5º do art. 153 e nos </a:t>
            </a:r>
            <a:r>
              <a:rPr lang="pt-BR" sz="2000" dirty="0" err="1"/>
              <a:t>arts</a:t>
            </a:r>
            <a:r>
              <a:rPr lang="pt-BR" sz="2000" dirty="0"/>
              <a:t>. 158 e 159, efetivamente realizado no exercício anterior: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pt-BR" sz="2000" dirty="0"/>
              <a:t>I - 7% (sete por cento) para Municípios com população de até 100.000 (cem mil) habitantes.”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pt-BR" sz="2000" dirty="0"/>
              <a:t>E ainda:</a:t>
            </a:r>
          </a:p>
          <a:p>
            <a:pPr algn="just"/>
            <a:r>
              <a:rPr lang="pt-BR" sz="2000" dirty="0"/>
              <a:t>“§ 2º Constitui crime de responsabilidade do Prefeito Municipal:</a:t>
            </a:r>
          </a:p>
          <a:p>
            <a:pPr algn="just"/>
            <a:r>
              <a:rPr lang="pt-BR" sz="2000" dirty="0"/>
              <a:t>I - efetuar repasse que supere os limites definidos neste artigo;</a:t>
            </a:r>
          </a:p>
          <a:p>
            <a:pPr algn="just"/>
            <a:r>
              <a:rPr lang="pt-BR" sz="2000" dirty="0"/>
              <a:t>II - não enviar o repasse até o dia vinte de cada mês; ou</a:t>
            </a:r>
          </a:p>
          <a:p>
            <a:pPr algn="just"/>
            <a:r>
              <a:rPr lang="pt-BR" sz="2000" dirty="0"/>
              <a:t>III - enviá-lo a menor em relação à proporção fixada na Lei Orçamentária.”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908721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79512" y="33722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Repasse à Câmara Municipal</a:t>
            </a:r>
          </a:p>
        </p:txBody>
      </p:sp>
    </p:spTree>
    <p:extLst>
      <p:ext uri="{BB962C8B-B14F-4D97-AF65-F5344CB8AC3E}">
        <p14:creationId xmlns:p14="http://schemas.microsoft.com/office/powerpoint/2010/main" val="92122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6287" y="2336621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1052736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07504" y="16826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/>
              <a:t>Limites Constitucionais – Repasse Duodécimo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950175" y="2745030"/>
            <a:ext cx="10272330" cy="518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10" name="Group 7"/>
          <p:cNvGrpSpPr>
            <a:grpSpLocks/>
          </p:cNvGrpSpPr>
          <p:nvPr/>
        </p:nvGrpSpPr>
        <p:grpSpPr>
          <a:xfrm>
            <a:off x="1648768" y="9049683"/>
            <a:ext cx="7845832" cy="317984"/>
            <a:chOff x="0" y="0"/>
            <a:chExt cx="6562725" cy="147955"/>
          </a:xfrm>
        </p:grpSpPr>
        <p:sp>
          <p:nvSpPr>
            <p:cNvPr id="11" name="Graphic 8"/>
            <p:cNvSpPr/>
            <p:nvPr/>
          </p:nvSpPr>
          <p:spPr>
            <a:xfrm>
              <a:off x="0" y="0"/>
              <a:ext cx="6562725" cy="147955"/>
            </a:xfrm>
            <a:custGeom>
              <a:avLst/>
              <a:gdLst/>
              <a:ahLst/>
              <a:cxnLst/>
              <a:rect l="l" t="t" r="r" b="b"/>
              <a:pathLst>
                <a:path w="6562725" h="147955">
                  <a:moveTo>
                    <a:pt x="6562344" y="147827"/>
                  </a:moveTo>
                  <a:lnTo>
                    <a:pt x="0" y="147827"/>
                  </a:lnTo>
                  <a:lnTo>
                    <a:pt x="0" y="0"/>
                  </a:lnTo>
                  <a:lnTo>
                    <a:pt x="6562344" y="0"/>
                  </a:lnTo>
                  <a:lnTo>
                    <a:pt x="6562344" y="147827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936571"/>
              </p:ext>
            </p:extLst>
          </p:nvPr>
        </p:nvGraphicFramePr>
        <p:xfrm>
          <a:off x="755576" y="1247249"/>
          <a:ext cx="6696748" cy="40324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00330"/>
                <a:gridCol w="831670"/>
                <a:gridCol w="831670"/>
                <a:gridCol w="665206"/>
                <a:gridCol w="831670"/>
                <a:gridCol w="836202"/>
              </a:tblGrid>
              <a:tr h="274447">
                <a:tc>
                  <a:txBody>
                    <a:bodyPr/>
                    <a:lstStyle/>
                    <a:p>
                      <a:pPr marL="20955" algn="l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Resumo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605" marR="10795" algn="ctr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Valor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605" marR="10160" algn="ctr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25">
                          <a:effectLst/>
                        </a:rPr>
                        <a:t>Mês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3995" algn="l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20">
                          <a:effectLst/>
                        </a:rPr>
                        <a:t>Data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algn="l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Repassado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0495" algn="l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A</a:t>
                      </a:r>
                      <a:r>
                        <a:rPr lang="pt-PT" sz="850" spc="-2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Repassar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87212">
                <a:tc>
                  <a:txBody>
                    <a:bodyPr/>
                    <a:lstStyle/>
                    <a:p>
                      <a:pPr marL="20955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>
                          <a:effectLst/>
                        </a:rPr>
                        <a:t>1.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Orçamento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da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>
                          <a:effectLst/>
                        </a:rPr>
                        <a:t>Câmara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Municipal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605" marR="10795" algn="ct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4.026.900,00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Janeiro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510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20/01/2026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795" algn="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74423">
                <a:tc row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15"/>
                        </a:spcBef>
                        <a:spcAft>
                          <a:spcPts val="0"/>
                        </a:spcAft>
                        <a:buSzPts val="850"/>
                        <a:buFont typeface="Calibri" panose="020F0502020204030204" pitchFamily="34" charset="0"/>
                        <a:buAutoNum type="arabicPeriod" startAt="2"/>
                        <a:tabLst>
                          <a:tab pos="133350" algn="l"/>
                        </a:tabLst>
                      </a:pPr>
                      <a:r>
                        <a:rPr lang="pt-PT" sz="850" spc="-10">
                          <a:effectLst/>
                        </a:rPr>
                        <a:t>Limite</a:t>
                      </a:r>
                      <a:r>
                        <a:rPr lang="pt-PT" sz="850" spc="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conforme</a:t>
                      </a:r>
                      <a:r>
                        <a:rPr lang="pt-PT" sz="850" spc="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art.</a:t>
                      </a:r>
                      <a:r>
                        <a:rPr lang="pt-PT" sz="850" spc="1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29A</a:t>
                      </a:r>
                      <a:r>
                        <a:rPr lang="pt-PT" sz="850" spc="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da</a:t>
                      </a:r>
                      <a:r>
                        <a:rPr lang="pt-PT" sz="850" spc="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Constituição</a:t>
                      </a:r>
                      <a:r>
                        <a:rPr lang="pt-PT" sz="850" spc="1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Federal</a:t>
                      </a:r>
                      <a:endParaRPr lang="pt-BR" sz="1100" spc="0">
                        <a:effectLst/>
                      </a:endParaRPr>
                    </a:p>
                    <a:p>
                      <a:pPr marL="342900" lvl="0" indent="-342900" algn="l">
                        <a:spcBef>
                          <a:spcPts val="115"/>
                        </a:spcBef>
                        <a:spcAft>
                          <a:spcPts val="0"/>
                        </a:spcAft>
                        <a:buSzPts val="850"/>
                        <a:buFont typeface="Calibri" panose="020F0502020204030204" pitchFamily="34" charset="0"/>
                        <a:buAutoNum type="arabicPeriod" startAt="2"/>
                        <a:tabLst>
                          <a:tab pos="133350" algn="l"/>
                        </a:tabLst>
                      </a:pPr>
                      <a:r>
                        <a:rPr lang="pt-PT" sz="850" spc="0">
                          <a:effectLst/>
                        </a:rPr>
                        <a:t>Disponibilidade</a:t>
                      </a:r>
                      <a:r>
                        <a:rPr lang="pt-PT" sz="850" spc="85">
                          <a:effectLst/>
                        </a:rPr>
                        <a:t> </a:t>
                      </a:r>
                      <a:r>
                        <a:rPr lang="pt-PT" sz="850" spc="0">
                          <a:effectLst/>
                        </a:rPr>
                        <a:t>de</a:t>
                      </a:r>
                      <a:r>
                        <a:rPr lang="pt-PT" sz="850" spc="85">
                          <a:effectLst/>
                        </a:rPr>
                        <a:t> </a:t>
                      </a:r>
                      <a:r>
                        <a:rPr lang="pt-PT" sz="850" spc="0">
                          <a:effectLst/>
                        </a:rPr>
                        <a:t>recursos</a:t>
                      </a:r>
                      <a:r>
                        <a:rPr lang="pt-PT" sz="850" spc="90">
                          <a:effectLst/>
                        </a:rPr>
                        <a:t> </a:t>
                      </a:r>
                      <a:r>
                        <a:rPr lang="pt-PT" sz="850" spc="0">
                          <a:effectLst/>
                        </a:rPr>
                        <a:t>do</a:t>
                      </a:r>
                      <a:r>
                        <a:rPr lang="pt-PT" sz="850" spc="85">
                          <a:effectLst/>
                        </a:rPr>
                        <a:t> </a:t>
                      </a:r>
                      <a:r>
                        <a:rPr lang="pt-PT" sz="850" spc="0">
                          <a:effectLst/>
                        </a:rPr>
                        <a:t>exercício</a:t>
                      </a:r>
                      <a:r>
                        <a:rPr lang="pt-PT" sz="850" spc="8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anterior</a:t>
                      </a:r>
                      <a:endParaRPr lang="pt-BR" sz="1100" spc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02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  <a:buSzPts val="850"/>
                        <a:buFont typeface="Calibri" panose="020F0502020204030204" pitchFamily="34" charset="0"/>
                        <a:buAutoNum type="arabicPeriod" startAt="2"/>
                        <a:tabLst>
                          <a:tab pos="133350" algn="l"/>
                        </a:tabLst>
                      </a:pPr>
                      <a:r>
                        <a:rPr lang="pt-PT" sz="850" spc="0">
                          <a:effectLst/>
                        </a:rPr>
                        <a:t>Valor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 spc="0">
                          <a:effectLst/>
                        </a:rPr>
                        <a:t>do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 spc="0">
                          <a:effectLst/>
                        </a:rPr>
                        <a:t>Repasse</a:t>
                      </a:r>
                      <a:r>
                        <a:rPr lang="pt-PT" sz="850" spc="-50">
                          <a:effectLst/>
                        </a:rPr>
                        <a:t> </a:t>
                      </a:r>
                      <a:r>
                        <a:rPr lang="pt-PT" sz="850" spc="0">
                          <a:effectLst/>
                        </a:rPr>
                        <a:t>a</a:t>
                      </a:r>
                      <a:r>
                        <a:rPr lang="pt-PT" sz="850" spc="-40">
                          <a:effectLst/>
                        </a:rPr>
                        <a:t> </a:t>
                      </a:r>
                      <a:r>
                        <a:rPr lang="pt-PT" sz="850" spc="0">
                          <a:effectLst/>
                        </a:rPr>
                        <a:t>Câmara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 spc="0">
                          <a:effectLst/>
                        </a:rPr>
                        <a:t>Municipal</a:t>
                      </a:r>
                      <a:r>
                        <a:rPr lang="pt-PT" sz="850" spc="-45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ajustado</a:t>
                      </a:r>
                      <a:endParaRPr lang="pt-BR" sz="1100" spc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605" marR="10795" algn="ctr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4.204.133,11</a:t>
                      </a:r>
                      <a:endParaRPr lang="pt-BR" sz="1100">
                        <a:effectLst/>
                      </a:endParaRPr>
                    </a:p>
                    <a:p>
                      <a:pPr marL="14605" marR="10795" algn="ctr">
                        <a:lnSpc>
                          <a:spcPts val="985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pt-PT" sz="850" spc="-20">
                          <a:effectLst/>
                        </a:rPr>
                        <a:t>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5875" marR="91440" algn="l">
                        <a:lnSpc>
                          <a:spcPct val="11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Fevereiro</a:t>
                      </a:r>
                      <a:r>
                        <a:rPr lang="pt-PT" sz="850" spc="200">
                          <a:effectLst/>
                        </a:rPr>
                        <a:t> </a:t>
                      </a:r>
                      <a:r>
                        <a:rPr lang="pt-PT" sz="850" spc="-10">
                          <a:effectLst/>
                        </a:rPr>
                        <a:t>Março</a:t>
                      </a:r>
                      <a:endParaRPr lang="pt-BR" sz="1100">
                        <a:effectLst/>
                      </a:endParaRPr>
                    </a:p>
                    <a:p>
                      <a:pPr marL="15875" algn="l">
                        <a:lnSpc>
                          <a:spcPts val="10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Abril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5875" algn="l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19/02/2026</a:t>
                      </a:r>
                      <a:endParaRPr lang="pt-BR" sz="1100">
                        <a:effectLst/>
                      </a:endParaRPr>
                    </a:p>
                    <a:p>
                      <a:pPr marL="15875" algn="l"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18/03/2026</a:t>
                      </a:r>
                      <a:endParaRPr lang="pt-BR" sz="1100">
                        <a:effectLst/>
                      </a:endParaRPr>
                    </a:p>
                    <a:p>
                      <a:pPr marL="15875" algn="l">
                        <a:lnSpc>
                          <a:spcPts val="102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16/04/2026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82575" algn="l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</a:endParaRPr>
                    </a:p>
                    <a:p>
                      <a:pPr marL="283210" algn="l"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</a:endParaRPr>
                    </a:p>
                    <a:p>
                      <a:pPr marL="283210" algn="l">
                        <a:lnSpc>
                          <a:spcPts val="102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833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605" marR="10795" algn="ctr">
                        <a:lnSpc>
                          <a:spcPts val="101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4.026.900,00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96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l">
                        <a:lnSpc>
                          <a:spcPts val="103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850" spc="-20">
                          <a:effectLst/>
                        </a:rPr>
                        <a:t>Maio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03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91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l">
                        <a:lnSpc>
                          <a:spcPts val="10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Junho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685" algn="r">
                        <a:lnSpc>
                          <a:spcPts val="10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96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l">
                        <a:lnSpc>
                          <a:spcPts val="103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850" spc="-20">
                          <a:effectLst/>
                        </a:rPr>
                        <a:t>Julho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03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91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l">
                        <a:lnSpc>
                          <a:spcPts val="10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Agosto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0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96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l">
                        <a:lnSpc>
                          <a:spcPts val="103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Setembro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03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91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l">
                        <a:lnSpc>
                          <a:spcPts val="10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Outubro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685" algn="r">
                        <a:lnSpc>
                          <a:spcPts val="102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96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l">
                        <a:lnSpc>
                          <a:spcPts val="103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Novembro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03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808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l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Dezembro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685" algn="r">
                        <a:lnSpc>
                          <a:spcPts val="98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335.575,00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744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5875" algn="l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TOTAL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>
                          <a:effectLst/>
                        </a:rPr>
                        <a:t>1.342.300,00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685" algn="r">
                        <a:lnSpc>
                          <a:spcPts val="975"/>
                        </a:lnSpc>
                        <a:spcAft>
                          <a:spcPts val="0"/>
                        </a:spcAft>
                      </a:pPr>
                      <a:r>
                        <a:rPr lang="pt-PT" sz="850" spc="-10" dirty="0">
                          <a:effectLst/>
                        </a:rPr>
                        <a:t>2.684.600,00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13" name="Group 7"/>
          <p:cNvGrpSpPr>
            <a:grpSpLocks/>
          </p:cNvGrpSpPr>
          <p:nvPr/>
        </p:nvGrpSpPr>
        <p:grpSpPr>
          <a:xfrm>
            <a:off x="1288843" y="8257282"/>
            <a:ext cx="6694153" cy="296784"/>
            <a:chOff x="0" y="0"/>
            <a:chExt cx="6562725" cy="147955"/>
          </a:xfrm>
        </p:grpSpPr>
        <p:sp>
          <p:nvSpPr>
            <p:cNvPr id="14" name="Graphic 8"/>
            <p:cNvSpPr/>
            <p:nvPr/>
          </p:nvSpPr>
          <p:spPr>
            <a:xfrm>
              <a:off x="0" y="0"/>
              <a:ext cx="6562725" cy="147955"/>
            </a:xfrm>
            <a:custGeom>
              <a:avLst/>
              <a:gdLst/>
              <a:ahLst/>
              <a:cxnLst/>
              <a:rect l="l" t="t" r="r" b="b"/>
              <a:pathLst>
                <a:path w="6562725" h="147955">
                  <a:moveTo>
                    <a:pt x="6562344" y="147827"/>
                  </a:moveTo>
                  <a:lnTo>
                    <a:pt x="0" y="147827"/>
                  </a:lnTo>
                  <a:lnTo>
                    <a:pt x="0" y="0"/>
                  </a:lnTo>
                  <a:lnTo>
                    <a:pt x="6562344" y="0"/>
                  </a:lnTo>
                  <a:lnTo>
                    <a:pt x="6562344" y="147827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7080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46841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908721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87081" y="183595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t-BR" sz="4000" b="1" dirty="0"/>
              <a:t>Limites Constitucionais – Repasse Duodécimo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87081" y="1659284"/>
            <a:ext cx="772554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Repasse para a Câmara Municipal de Piranga , </a:t>
            </a:r>
            <a:r>
              <a:rPr lang="pt-BR" sz="4000" dirty="0" smtClean="0"/>
              <a:t>em conformidade com a </a:t>
            </a: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rt. 29-A da Constituição Federal/88.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23975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46841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908721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87081" y="183595"/>
            <a:ext cx="8229600" cy="1143000"/>
          </a:xfrm>
        </p:spPr>
        <p:txBody>
          <a:bodyPr>
            <a:noAutofit/>
          </a:bodyPr>
          <a:lstStyle/>
          <a:p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87081" y="1659284"/>
            <a:ext cx="77255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3800" dirty="0"/>
              <a:t>Avaliamos que os resultados da execução orçamentária demonstraram cumprimento das metas fiscais </a:t>
            </a:r>
            <a:r>
              <a:rPr lang="pt-BR" sz="3800" dirty="0"/>
              <a:t>do 1° quadrimestre exercício de 2026, com exceção dos 25% educação , valor </a:t>
            </a:r>
            <a:r>
              <a:rPr lang="pt-BR" sz="3800" dirty="0" smtClean="0"/>
              <a:t>não </a:t>
            </a:r>
            <a:r>
              <a:rPr lang="pt-BR" sz="3800" dirty="0"/>
              <a:t>aplicado do </a:t>
            </a:r>
            <a:r>
              <a:rPr lang="pt-BR" sz="3800" dirty="0" smtClean="0"/>
              <a:t>FUNDEB </a:t>
            </a:r>
            <a:r>
              <a:rPr lang="pt-BR" sz="3800" dirty="0"/>
              <a:t>excedente ao </a:t>
            </a:r>
            <a:r>
              <a:rPr lang="pt-BR" sz="3800" dirty="0" smtClean="0"/>
              <a:t>máximo </a:t>
            </a:r>
            <a:r>
              <a:rPr lang="pt-BR" sz="3800" dirty="0"/>
              <a:t>permitido e valor aplicado em </a:t>
            </a:r>
            <a:r>
              <a:rPr lang="pt-BR" sz="3800" dirty="0" smtClean="0"/>
              <a:t>ETI-</a:t>
            </a:r>
            <a:r>
              <a:rPr lang="pt-BR" sz="3800" dirty="0" err="1" smtClean="0"/>
              <a:t>minímo</a:t>
            </a:r>
            <a:r>
              <a:rPr lang="pt-BR" sz="3800" dirty="0" smtClean="0"/>
              <a:t> </a:t>
            </a:r>
            <a:r>
              <a:rPr lang="pt-BR" sz="3800" dirty="0"/>
              <a:t>4%.</a:t>
            </a:r>
            <a:endParaRPr lang="pt-BR" sz="3800" dirty="0"/>
          </a:p>
        </p:txBody>
      </p:sp>
    </p:spTree>
    <p:extLst>
      <p:ext uri="{BB962C8B-B14F-4D97-AF65-F5344CB8AC3E}">
        <p14:creationId xmlns:p14="http://schemas.microsoft.com/office/powerpoint/2010/main" val="402040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46841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908721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554378" y="889843"/>
            <a:ext cx="77255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ctr">
              <a:buNone/>
            </a:pPr>
            <a:r>
              <a:rPr lang="pt-BR" sz="2000" b="1" dirty="0" smtClean="0"/>
              <a:t>Rodrigo </a:t>
            </a:r>
            <a:r>
              <a:rPr lang="pt-BR" sz="2000" b="1" dirty="0" err="1" smtClean="0"/>
              <a:t>Hebert</a:t>
            </a:r>
            <a:r>
              <a:rPr lang="pt-BR" sz="2000" b="1" dirty="0" smtClean="0"/>
              <a:t> Dias </a:t>
            </a:r>
            <a:r>
              <a:rPr lang="pt-BR" sz="2000" b="1" dirty="0"/>
              <a:t>M</a:t>
            </a:r>
            <a:r>
              <a:rPr lang="pt-BR" sz="2000" b="1" dirty="0" smtClean="0"/>
              <a:t>aciel</a:t>
            </a:r>
          </a:p>
          <a:p>
            <a:pPr marL="114300" indent="0" algn="ctr">
              <a:buNone/>
            </a:pPr>
            <a:r>
              <a:rPr lang="pt-BR" sz="2000" dirty="0" smtClean="0"/>
              <a:t>Controladoria </a:t>
            </a:r>
            <a:r>
              <a:rPr lang="pt-BR" sz="2000" dirty="0"/>
              <a:t>Municipal</a:t>
            </a:r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Font typeface="Arial" pitchFamily="34" charset="0"/>
              <a:buNone/>
            </a:pPr>
            <a:r>
              <a:rPr lang="pt-BR" sz="2000" b="1" dirty="0"/>
              <a:t>Daiane de Paula Alves</a:t>
            </a:r>
          </a:p>
          <a:p>
            <a:pPr marL="114300" indent="0" algn="ctr">
              <a:buFont typeface="Arial" pitchFamily="34" charset="0"/>
              <a:buNone/>
            </a:pPr>
            <a:r>
              <a:rPr lang="pt-BR" sz="2000" dirty="0"/>
              <a:t> Contadora </a:t>
            </a:r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None/>
            </a:pPr>
            <a:r>
              <a:rPr lang="pt-BR" sz="2000" b="1" dirty="0"/>
              <a:t>Marcos Felipe Domingues</a:t>
            </a:r>
          </a:p>
          <a:p>
            <a:pPr marL="114300" indent="0" algn="ctr">
              <a:buNone/>
            </a:pPr>
            <a:r>
              <a:rPr lang="pt-BR" sz="2000" dirty="0"/>
              <a:t>Departamento de Fazenda</a:t>
            </a:r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None/>
            </a:pPr>
            <a:r>
              <a:rPr lang="pt-BR" sz="2000" b="1" dirty="0" err="1"/>
              <a:t>Luis</a:t>
            </a:r>
            <a:r>
              <a:rPr lang="pt-BR" sz="2000" b="1" dirty="0"/>
              <a:t> Helvécio Silva Araújo</a:t>
            </a:r>
          </a:p>
          <a:p>
            <a:pPr marL="114300" indent="0" algn="ctr">
              <a:buNone/>
            </a:pPr>
            <a:r>
              <a:rPr lang="pt-BR" sz="2000" dirty="0"/>
              <a:t>Prefeito Municipal</a:t>
            </a:r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Font typeface="Arial" pitchFamily="34" charset="0"/>
              <a:buNone/>
            </a:pPr>
            <a:r>
              <a:rPr lang="pt-BR" sz="2000" b="1" smtClean="0"/>
              <a:t>maio/2026</a:t>
            </a:r>
            <a:endParaRPr lang="pt-BR" sz="2000" b="1" dirty="0"/>
          </a:p>
          <a:p>
            <a:pPr marL="114300" indent="0" algn="ctr">
              <a:buNone/>
            </a:pPr>
            <a:r>
              <a:rPr lang="pt-BR" sz="2000" b="1" dirty="0"/>
              <a:t>Prefeitura Municipal de Piranga</a:t>
            </a:r>
          </a:p>
        </p:txBody>
      </p:sp>
    </p:spTree>
    <p:extLst>
      <p:ext uri="{BB962C8B-B14F-4D97-AF65-F5344CB8AC3E}">
        <p14:creationId xmlns:p14="http://schemas.microsoft.com/office/powerpoint/2010/main" val="246237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Avaliação das Metas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687331" y="2132856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526472" y="1772816"/>
            <a:ext cx="836600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3200" dirty="0"/>
              <a:t>Aprovada nesta Casa Legislativa e em conformidade com o art. 4º, § 1º da Lei Complementar N.º 101/00, a Lei de Diretrizes Orçamentárias do Município - LDO Nº </a:t>
            </a:r>
            <a:r>
              <a:rPr lang="pt-BR" sz="3200" dirty="0" smtClean="0"/>
              <a:t>2116/2025 (e suas alterações Lei nº 2130/2025), </a:t>
            </a:r>
            <a:r>
              <a:rPr lang="pt-BR" sz="3200" dirty="0"/>
              <a:t>estabeleceu, no Anexo de Metas Fiscais, as metas a serem </a:t>
            </a:r>
            <a:r>
              <a:rPr lang="pt-BR" sz="3200" dirty="0" smtClean="0"/>
              <a:t>alcançadas no exercício                                                                                                                                            de 2026.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18301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Metodologia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771800" y="2204864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323528" y="1417638"/>
            <a:ext cx="848288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2800" dirty="0"/>
              <a:t>Dessa forma, com base em demonstrativos, passo à análise do comportamento das metas fiscais, considerando o desempenho da execução orçamentária e financeira no </a:t>
            </a:r>
            <a:r>
              <a:rPr lang="pt-BR" sz="2800" dirty="0" smtClean="0"/>
              <a:t>1º </a:t>
            </a:r>
            <a:r>
              <a:rPr lang="pt-BR" sz="2800" dirty="0"/>
              <a:t>quadrimestre </a:t>
            </a:r>
            <a:r>
              <a:rPr lang="pt-BR" sz="2800" dirty="0" smtClean="0"/>
              <a:t>de 2026.</a:t>
            </a:r>
            <a:endParaRPr lang="pt-BR" sz="2800" dirty="0"/>
          </a:p>
          <a:p>
            <a:pPr marL="114300" indent="0" algn="just">
              <a:buNone/>
            </a:pPr>
            <a:endParaRPr lang="pt-BR" sz="2800" dirty="0"/>
          </a:p>
          <a:p>
            <a:pPr marL="114300" indent="0" algn="just">
              <a:buNone/>
            </a:pPr>
            <a:r>
              <a:rPr lang="pt-BR" sz="2800" dirty="0"/>
              <a:t>Os dados são originários do Relatório Resumido da Execução Orçamentária e do Relatório de Gestão Fiscal, estabelecidos pela Lei de Responsabilidade Fiscal e dos Balancetes da Receita e Despesa do sistema contábil da Prefeitura de Piranga.</a:t>
            </a:r>
          </a:p>
        </p:txBody>
      </p:sp>
    </p:spTree>
    <p:extLst>
      <p:ext uri="{BB962C8B-B14F-4D97-AF65-F5344CB8AC3E}">
        <p14:creationId xmlns:p14="http://schemas.microsoft.com/office/powerpoint/2010/main" val="509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Execução Orçamentária da Receita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87824" y="2208647"/>
            <a:ext cx="6034617" cy="4525963"/>
          </a:xfrm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482744"/>
              </p:ext>
            </p:extLst>
          </p:nvPr>
        </p:nvGraphicFramePr>
        <p:xfrm>
          <a:off x="594016" y="1200157"/>
          <a:ext cx="8010431" cy="56476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9924">
                  <a:extLst>
                    <a:ext uri="{9D8B030D-6E8A-4147-A177-3AD203B41FA5}">
                      <a16:colId xmlns:a16="http://schemas.microsoft.com/office/drawing/2014/main" xmlns="" val="3688601356"/>
                    </a:ext>
                  </a:extLst>
                </a:gridCol>
                <a:gridCol w="2035118">
                  <a:extLst>
                    <a:ext uri="{9D8B030D-6E8A-4147-A177-3AD203B41FA5}">
                      <a16:colId xmlns:a16="http://schemas.microsoft.com/office/drawing/2014/main" xmlns="" val="3091424424"/>
                    </a:ext>
                  </a:extLst>
                </a:gridCol>
                <a:gridCol w="2499379">
                  <a:extLst>
                    <a:ext uri="{9D8B030D-6E8A-4147-A177-3AD203B41FA5}">
                      <a16:colId xmlns:a16="http://schemas.microsoft.com/office/drawing/2014/main" xmlns="" val="3431276383"/>
                    </a:ext>
                  </a:extLst>
                </a:gridCol>
                <a:gridCol w="56010">
                  <a:extLst>
                    <a:ext uri="{9D8B030D-6E8A-4147-A177-3AD203B41FA5}">
                      <a16:colId xmlns:a16="http://schemas.microsoft.com/office/drawing/2014/main" xmlns="" val="265478494"/>
                    </a:ext>
                  </a:extLst>
                </a:gridCol>
              </a:tblGrid>
              <a:tr h="31122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sng" strike="noStrike" smtClean="0">
                          <a:effectLst/>
                          <a:latin typeface="+mn-lt"/>
                        </a:rPr>
                        <a:t>R E C E I T A S : 01/</a:t>
                      </a:r>
                      <a:r>
                        <a:rPr lang="pt-BR" sz="1400" b="1" u="sng" strike="noStrike" baseline="0" smtClean="0">
                          <a:effectLst/>
                          <a:latin typeface="+mn-lt"/>
                        </a:rPr>
                        <a:t> 01/2026 a 30/04/</a:t>
                      </a:r>
                      <a:r>
                        <a:rPr lang="pt-BR" sz="1400" b="1" u="sng" strike="noStrike" smtClean="0">
                          <a:effectLst/>
                          <a:latin typeface="+mn-lt"/>
                        </a:rPr>
                        <a:t>2026</a:t>
                      </a:r>
                      <a:endParaRPr lang="pt-BR" sz="1400" b="1" i="0" u="sng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14146080"/>
                  </a:ext>
                </a:extLst>
              </a:tr>
              <a:tr h="1799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1º Quadrimestre 2026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Previsão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Realizada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extLst>
                  <a:ext uri="{0D108BD9-81ED-4DB2-BD59-A6C34878D82A}">
                    <a16:rowId xmlns:a16="http://schemas.microsoft.com/office/drawing/2014/main" xmlns="" val="27165709"/>
                  </a:ext>
                </a:extLst>
              </a:tr>
              <a:tr h="201647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smtClean="0">
                          <a:effectLst/>
                          <a:latin typeface="+mn-lt"/>
                        </a:rPr>
                        <a:t>I - RECEITAS CORRENTES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29.264.095,00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31.485.669,50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25678962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Receita Tributária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1.296.524,00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2.034.851,04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66374320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Receita de Contribuições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445.021,00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557.332,23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42671525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Receita Patrimonial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534.634,00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902.672,63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48629955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u="none" strike="noStrike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Receita Industrial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Receita de Serviços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85399719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Transferências Correntes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26.914.754,00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27.931.538,54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227683297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Outras Receitas Correntes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73.162,00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71.480,84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04412832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u="none" strike="noStrike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Deduções das Receitas Correntes</a:t>
                      </a:r>
                      <a:endParaRPr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(12.205,78)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4707347"/>
                  </a:ext>
                </a:extLst>
              </a:tr>
              <a:tr h="94946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smtClean="0">
                          <a:effectLst/>
                          <a:latin typeface="+mn-lt"/>
                        </a:rPr>
                        <a:t>II - RECEITAS DE CAPITAL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400.000,00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3.891.504,65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27811696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Operações de crédito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55080433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Alienação de Bens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400.000,00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698.800,00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81506503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Transferências de Capital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3.192.704,65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83378026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Outras receitas de Capital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00509716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smtClean="0">
                          <a:effectLst/>
                          <a:latin typeface="+mn-lt"/>
                        </a:rPr>
                        <a:t>     Deduções das Receitas de Capital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97318557"/>
                  </a:ext>
                </a:extLst>
              </a:tr>
              <a:tr h="201647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smtClean="0">
                          <a:effectLst/>
                          <a:latin typeface="+mn-lt"/>
                        </a:rPr>
                        <a:t>III - DEDUÇÕES PARA O FUNDEB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(3.572.476,00)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(3.792.255,51)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665363991"/>
                  </a:ext>
                </a:extLst>
              </a:tr>
              <a:tr h="201647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smtClean="0">
                          <a:effectLst/>
                          <a:latin typeface="+mn-lt"/>
                        </a:rPr>
                        <a:t>IV – RECEITAS INTRA-ORÇAMENTÁRIAS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2.356.832,00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1.408.170,31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72549712"/>
                  </a:ext>
                </a:extLst>
              </a:tr>
              <a:tr h="201647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smtClean="0">
                          <a:effectLst/>
                          <a:latin typeface="+mn-lt"/>
                        </a:rPr>
                        <a:t>TOTAL = ( I  + II - III + IV)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28.448.451,00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32.993.088,95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67599584"/>
                  </a:ext>
                </a:extLst>
              </a:tr>
              <a:tr h="179903">
                <a:tc>
                  <a:txBody>
                    <a:bodyPr/>
                    <a:lstStyle/>
                    <a:p>
                      <a:pPr algn="l" fontAlgn="ctr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 smtClean="0">
                          <a:effectLst/>
                          <a:latin typeface="+mn-lt"/>
                        </a:rPr>
                        <a:t>Consolidado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8325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61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b="1" dirty="0"/>
              <a:t>Execução Orçamentária da Despesa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175436"/>
            <a:ext cx="6034617" cy="4525963"/>
          </a:xfr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106741"/>
              </p:ext>
            </p:extLst>
          </p:nvPr>
        </p:nvGraphicFramePr>
        <p:xfrm>
          <a:off x="457200" y="1268761"/>
          <a:ext cx="8210129" cy="49232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4640">
                  <a:extLst>
                    <a:ext uri="{9D8B030D-6E8A-4147-A177-3AD203B41FA5}">
                      <a16:colId xmlns:a16="http://schemas.microsoft.com/office/drawing/2014/main" xmlns="" val="3645703786"/>
                    </a:ext>
                  </a:extLst>
                </a:gridCol>
                <a:gridCol w="1734116">
                  <a:extLst>
                    <a:ext uri="{9D8B030D-6E8A-4147-A177-3AD203B41FA5}">
                      <a16:colId xmlns:a16="http://schemas.microsoft.com/office/drawing/2014/main" xmlns="" val="3812722396"/>
                    </a:ext>
                  </a:extLst>
                </a:gridCol>
                <a:gridCol w="1895475">
                  <a:extLst>
                    <a:ext uri="{9D8B030D-6E8A-4147-A177-3AD203B41FA5}">
                      <a16:colId xmlns:a16="http://schemas.microsoft.com/office/drawing/2014/main" xmlns="" val="3036477317"/>
                    </a:ext>
                  </a:extLst>
                </a:gridCol>
                <a:gridCol w="1832594">
                  <a:extLst>
                    <a:ext uri="{9D8B030D-6E8A-4147-A177-3AD203B41FA5}">
                      <a16:colId xmlns:a16="http://schemas.microsoft.com/office/drawing/2014/main" xmlns="" val="4175252467"/>
                    </a:ext>
                  </a:extLst>
                </a:gridCol>
                <a:gridCol w="733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69445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BR" sz="1600" b="1" u="sng" strike="noStrike" dirty="0">
                          <a:effectLst/>
                        </a:rPr>
                        <a:t>D E S P E S AS- </a:t>
                      </a:r>
                      <a:r>
                        <a:rPr lang="pt-BR" sz="1600" b="1" u="sng" strike="noStrike" dirty="0" smtClean="0">
                          <a:effectLst/>
                        </a:rPr>
                        <a:t>01/01/2026 </a:t>
                      </a:r>
                      <a:r>
                        <a:rPr lang="pt-BR" sz="1600" b="1" u="sng" strike="noStrike" dirty="0">
                          <a:effectLst/>
                        </a:rPr>
                        <a:t>a </a:t>
                      </a:r>
                      <a:r>
                        <a:rPr lang="pt-BR" sz="1600" b="1" u="sng" strike="noStrike" dirty="0" smtClean="0">
                          <a:effectLst/>
                        </a:rPr>
                        <a:t>30/04/2026</a:t>
                      </a:r>
                      <a:endParaRPr lang="pt-BR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11625414"/>
                  </a:ext>
                </a:extLst>
              </a:tr>
              <a:tr h="6711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>
                          <a:effectLst/>
                          <a:latin typeface="+mn-lt"/>
                        </a:rPr>
                        <a:t>1º </a:t>
                      </a:r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Quadrimestre </a:t>
                      </a:r>
                      <a:r>
                        <a:rPr lang="pt-BR" sz="1600" u="none" strike="noStrike" dirty="0" smtClean="0">
                          <a:effectLst/>
                          <a:latin typeface="+mn-lt"/>
                        </a:rPr>
                        <a:t>2026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Empenhadas no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Liquidadas</a:t>
                      </a:r>
                      <a:r>
                        <a:rPr lang="pt-BR" sz="1600" u="none" strike="noStrike" baseline="0" dirty="0">
                          <a:effectLst/>
                          <a:latin typeface="+mn-lt"/>
                        </a:rPr>
                        <a:t> no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algn="ctr" rtl="0" eaLnBrk="1" fontAlgn="ctr" latinLnBrk="0" hangingPunct="1"/>
                      <a:endParaRPr kumimoji="0"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Pagas</a:t>
                      </a:r>
                      <a:r>
                        <a:rPr lang="pt-BR" sz="1600" u="none" strike="noStrike" baseline="0" dirty="0">
                          <a:effectLst/>
                          <a:latin typeface="+mn-lt"/>
                        </a:rPr>
                        <a:t> no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651408955"/>
                  </a:ext>
                </a:extLst>
              </a:tr>
              <a:tr h="2570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 - DESPESAS CORRENTES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53.832.391,34</a:t>
                      </a:r>
                      <a:endParaRPr lang="pt-BR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22.558.693,83</a:t>
                      </a:r>
                      <a:endParaRPr lang="pt-BR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20.991.881,88 </a:t>
                      </a:r>
                      <a:endParaRPr lang="pt-BR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4122261080"/>
                  </a:ext>
                </a:extLst>
              </a:tr>
              <a:tr h="2570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Pessoal e encargos sociais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28.255.279,66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12.724.771,26</a:t>
                      </a:r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12.320.165,26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3781302979"/>
                  </a:ext>
                </a:extLst>
              </a:tr>
              <a:tr h="2570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Juros e encargos da dívida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275.775,38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80.649,74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80.649,74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2583313074"/>
                  </a:ext>
                </a:extLst>
              </a:tr>
              <a:tr h="41207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Outras despesas  correntes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25.301.336,30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9.753.272,83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8.591.066,88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375731550"/>
                  </a:ext>
                </a:extLst>
              </a:tr>
              <a:tr h="2570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II - DESPESAS DE CAPITAL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6.262.038,25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1.896.390,24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1.854.420,44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337281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Investimentos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5.390.430,12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1.525.505,00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1.483.535,20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4199927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Amortização da dívida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871.608,13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370.885,24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370.885,24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90201944"/>
                  </a:ext>
                </a:extLst>
              </a:tr>
              <a:tr h="45034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III – RESERVA DE CONTINGENCIA / RPPS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/>
                        <a:t>0,00</a:t>
                      </a:r>
                      <a:endParaRPr lang="pt-BR" b="1" dirty="0"/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/>
                        <a:t>0,00</a:t>
                      </a:r>
                      <a:endParaRPr lang="pt-BR" b="1" dirty="0"/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/>
                        <a:t>0,00</a:t>
                      </a:r>
                      <a:endParaRPr lang="pt-BR" b="1" dirty="0"/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868414033"/>
                  </a:ext>
                </a:extLst>
              </a:tr>
              <a:tr h="53253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IV- DESPESAS INTRA-ORÇAMENTÁRIAS </a:t>
                      </a:r>
                      <a:endParaRPr lang="pt-BR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3.587.516,98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1.021.768,59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877.055,94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TOTAL = ( I  + II + III +IV)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63.681.946,57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b="1" dirty="0" smtClean="0"/>
                        <a:t>25.476.852,66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b="1" dirty="0" smtClean="0"/>
                        <a:t>23.723.358,26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2513961914"/>
                  </a:ext>
                </a:extLst>
              </a:tr>
              <a:tr h="231977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 gridSpan="4">
                  <a:txBody>
                    <a:bodyPr/>
                    <a:lstStyle/>
                    <a:p>
                      <a:pPr algn="r" fontAlgn="ctr"/>
                      <a:r>
                        <a:rPr lang="pt-BR" sz="1200" b="1" u="none" strike="noStrike" dirty="0">
                          <a:effectLst/>
                        </a:rPr>
                        <a:t>Consolidado</a:t>
                      </a:r>
                      <a:endParaRPr lang="pt-BR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84134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55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Despesas com Educação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175436"/>
            <a:ext cx="6034617" cy="4525963"/>
          </a:xfrm>
        </p:spPr>
      </p:pic>
      <p:sp>
        <p:nvSpPr>
          <p:cNvPr id="6" name="Retângulo 5"/>
          <p:cNvSpPr/>
          <p:nvPr/>
        </p:nvSpPr>
        <p:spPr>
          <a:xfrm>
            <a:off x="421641" y="1700808"/>
            <a:ext cx="82912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Legal: Art. 212 da Constituição Federal / 88</a:t>
            </a:r>
          </a:p>
          <a:p>
            <a:pPr algn="just"/>
            <a:endParaRPr lang="pt-BR" sz="3200" dirty="0"/>
          </a:p>
          <a:p>
            <a:pPr marL="114300" indent="0" algn="just">
              <a:buNone/>
            </a:pPr>
            <a:r>
              <a:rPr lang="pt-BR" sz="3200" i="1" dirty="0"/>
              <a:t>“O Município aplicará, anualmente, nunca menos de 25% da receita resultante de impostos, compreendida a proveniente de transferências, na manutenção e desenvolvimento do ensino”</a:t>
            </a:r>
          </a:p>
        </p:txBody>
      </p:sp>
    </p:spTree>
    <p:extLst>
      <p:ext uri="{BB962C8B-B14F-4D97-AF65-F5344CB8AC3E}">
        <p14:creationId xmlns:p14="http://schemas.microsoft.com/office/powerpoint/2010/main" val="402018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Limites Constitucionais – Educação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320631"/>
              </p:ext>
            </p:extLst>
          </p:nvPr>
        </p:nvGraphicFramePr>
        <p:xfrm>
          <a:off x="611561" y="1700809"/>
          <a:ext cx="7848870" cy="38665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67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2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495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6102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I - Arrecadação das Receitas Vinculadas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477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Impostos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1.711.632,13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610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Transferências Correntes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18.961.281,19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476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TOTAL RCL - Base de cálculo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20.672.913,32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4764">
                <a:tc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427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Valor Legal Mínimo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u="none" strike="noStrike" dirty="0">
                          <a:effectLst/>
                          <a:latin typeface="+mn-lt"/>
                        </a:rPr>
                        <a:t>25,00%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5.168.228,33</a:t>
                      </a:r>
                      <a:endParaRPr lang="pt-BR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7651">
                <a:tc>
                  <a:txBody>
                    <a:bodyPr/>
                    <a:lstStyle/>
                    <a:p>
                      <a:pPr marL="0" algn="just" rtl="0" eaLnBrk="1" fontAlgn="ctr" latinLnBrk="0" hangingPunct="1"/>
                      <a:r>
                        <a:rPr kumimoji="0" lang="pt-B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Gasto apurado</a:t>
                      </a: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21.51%</a:t>
                      </a:r>
                      <a:endParaRPr lang="pt-BR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4.446.973,34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3033">
                <a:tc>
                  <a:txBody>
                    <a:bodyPr/>
                    <a:lstStyle/>
                    <a:p>
                      <a:pPr marL="0" algn="just" rtl="0" eaLnBrk="1" fontAlgn="ctr" latinLnBrk="0" hangingPunct="1"/>
                      <a:r>
                        <a:rPr lang="pt-BR" sz="1800" dirty="0">
                          <a:latin typeface="+mn-lt"/>
                        </a:rPr>
                        <a:t>Diferença entre o valor aplicado e o limite constitucional</a:t>
                      </a:r>
                      <a:endParaRPr kumimoji="0" lang="pt-B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-3,49% 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-721.254,99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542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Despesas com FUNDEB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sp>
        <p:nvSpPr>
          <p:cNvPr id="6" name="Retângulo 5"/>
          <p:cNvSpPr/>
          <p:nvPr/>
        </p:nvSpPr>
        <p:spPr>
          <a:xfrm>
            <a:off x="131765" y="1463676"/>
            <a:ext cx="88804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Legal: </a:t>
            </a:r>
          </a:p>
          <a:p>
            <a:pPr marL="114300" indent="0" algn="just">
              <a:buNone/>
            </a:pPr>
            <a:r>
              <a:rPr lang="pt-BR" sz="2400" dirty="0"/>
              <a:t>Acerca das alterações da Lei n°. 14.113/20 (Nova Lei do </a:t>
            </a:r>
            <a:r>
              <a:rPr lang="pt-BR" sz="2400" dirty="0" err="1"/>
              <a:t>Fundeb</a:t>
            </a:r>
            <a:r>
              <a:rPr lang="pt-BR" sz="2400" dirty="0"/>
              <a:t>), destacamos as seguintes alterações:</a:t>
            </a:r>
          </a:p>
          <a:p>
            <a:pPr marL="114300" indent="0" algn="just">
              <a:buNone/>
            </a:pP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 algn="just">
              <a:buNone/>
            </a:pPr>
            <a:r>
              <a:rPr lang="pt-BR" sz="2400" dirty="0"/>
              <a:t>Pelo menos 70% dos recursos anuais totais dos fundos, serão destinados ao pagamento da remuneração dos profissionais no magistério da educação básica em efetivo exercício na rede pública (art. 26).</a:t>
            </a:r>
          </a:p>
          <a:p>
            <a:pPr marL="114300" indent="0" algn="just">
              <a:buNone/>
            </a:pPr>
            <a:endParaRPr lang="pt-BR" sz="2400" dirty="0"/>
          </a:p>
          <a:p>
            <a:pPr marL="114300" indent="0" algn="just">
              <a:buNone/>
            </a:pPr>
            <a:r>
              <a:rPr lang="pt-BR" sz="2400" dirty="0"/>
              <a:t>A Lei determina  o FUNDEB seja gasto no próprio ano da arrecadação, à exceção de 10%, que podem ser empenhados e pagos no 1º Quadrimestre do ano subsequente ( parágrafo 3°, do art. 25)</a:t>
            </a:r>
          </a:p>
        </p:txBody>
      </p:sp>
    </p:spTree>
    <p:extLst>
      <p:ext uri="{BB962C8B-B14F-4D97-AF65-F5344CB8AC3E}">
        <p14:creationId xmlns:p14="http://schemas.microsoft.com/office/powerpoint/2010/main" val="417042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3862</TotalTime>
  <Words>1655</Words>
  <Application>Microsoft Office PowerPoint</Application>
  <PresentationFormat>Apresentação na tela (4:3)</PresentationFormat>
  <Paragraphs>426</Paragraphs>
  <Slides>24</Slides>
  <Notes>23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0" baseType="lpstr">
      <vt:lpstr>Arial</vt:lpstr>
      <vt:lpstr>Calibri</vt:lpstr>
      <vt:lpstr>Times New Roman</vt:lpstr>
      <vt:lpstr>Wingdings</vt:lpstr>
      <vt:lpstr>Wingdings 3</vt:lpstr>
      <vt:lpstr>Tema do Office</vt:lpstr>
      <vt:lpstr>7</vt:lpstr>
      <vt:lpstr>Objetivo</vt:lpstr>
      <vt:lpstr>Avaliação das Metas</vt:lpstr>
      <vt:lpstr>Metodologia</vt:lpstr>
      <vt:lpstr>Execução Orçamentária da Receita</vt:lpstr>
      <vt:lpstr>Execução Orçamentária da Despesa</vt:lpstr>
      <vt:lpstr>Despesas com Educação</vt:lpstr>
      <vt:lpstr>Limites Constitucionais – Educação</vt:lpstr>
      <vt:lpstr>Despesas com FUNDEB</vt:lpstr>
      <vt:lpstr>Limites Constitucionais - FUNDEB</vt:lpstr>
      <vt:lpstr>Limites Constitucionais - FUNDEB</vt:lpstr>
      <vt:lpstr>Limites Constitucionais - FUNDEB</vt:lpstr>
      <vt:lpstr>Limites Constitucionais - FUNDEB</vt:lpstr>
      <vt:lpstr>Despesas com Saúde </vt:lpstr>
      <vt:lpstr>Limites Constitucionais – Saúde </vt:lpstr>
      <vt:lpstr>Despesas com Pessoal</vt:lpstr>
      <vt:lpstr>Despesas com Pessoal - Valores referência</vt:lpstr>
      <vt:lpstr>Despesas com Pessoal</vt:lpstr>
      <vt:lpstr>Despesas com Pessoal</vt:lpstr>
      <vt:lpstr>Repasse à Câmara Municipal</vt:lpstr>
      <vt:lpstr>Limites Constitucionais – Repasse Duodécimo</vt:lpstr>
      <vt:lpstr>Limites Constitucionais – Repasse Duodécimo</vt:lpstr>
      <vt:lpstr>CONCLUSÃO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bernardo oliveira</dc:creator>
  <cp:lastModifiedBy>cliente</cp:lastModifiedBy>
  <cp:revision>472</cp:revision>
  <cp:lastPrinted>2023-05-24T17:36:20Z</cp:lastPrinted>
  <dcterms:created xsi:type="dcterms:W3CDTF">2021-05-24T19:00:24Z</dcterms:created>
  <dcterms:modified xsi:type="dcterms:W3CDTF">2026-05-27T12:14:01Z</dcterms:modified>
</cp:coreProperties>
</file>