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79" r:id="rId9"/>
    <p:sldId id="266" r:id="rId10"/>
    <p:sldId id="267" r:id="rId11"/>
    <p:sldId id="284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81" r:id="rId20"/>
    <p:sldId id="276" r:id="rId21"/>
    <p:sldId id="277" r:id="rId22"/>
    <p:sldId id="278" r:id="rId23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8" autoAdjust="0"/>
    <p:restoredTop sz="83096" autoAdjust="0"/>
  </p:normalViewPr>
  <p:slideViewPr>
    <p:cSldViewPr>
      <p:cViewPr varScale="1">
        <p:scale>
          <a:sx n="62" d="100"/>
          <a:sy n="62" d="100"/>
        </p:scale>
        <p:origin x="163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>
              <a:defRPr sz="1200"/>
            </a:lvl1pPr>
          </a:lstStyle>
          <a:p>
            <a:fld id="{DC529258-F844-4EF7-BC0D-3686FEAE22A1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8055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8055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/>
            </a:lvl1pPr>
          </a:lstStyle>
          <a:p>
            <a:fld id="{096325C1-605C-48A6-B95A-38590D8059B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39876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>
              <a:defRPr sz="1200"/>
            </a:lvl1pPr>
          </a:lstStyle>
          <a:p>
            <a:fld id="{31742381-F20E-49CF-9C4C-E44100D6FE17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2" tIns="45496" rIns="90992" bIns="45496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0992" tIns="45496" rIns="90992" bIns="45496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/>
            </a:lvl1pPr>
          </a:lstStyle>
          <a:p>
            <a:fld id="{30632EB2-3DC1-44CF-9D66-82D76C52E47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2637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84460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06242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98519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72784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88681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26688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91796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2033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16101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>
                <a:solidFill>
                  <a:prstClr val="black"/>
                </a:solidFill>
              </a:rPr>
              <a:pPr/>
              <a:t>19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8403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5449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19217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34859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4988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2750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16111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96339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5271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30535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79361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32EB2-3DC1-44CF-9D66-82D76C52E47E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9453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56B5-D912-4F67-80B8-9403E538DEA4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456B5-D912-4F67-80B8-9403E538DEA4}" type="datetimeFigureOut">
              <a:rPr lang="pt-BR" smtClean="0"/>
              <a:pPr/>
              <a:t>24/02/2026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34E9D-DD8E-4301-AC08-30E38C5545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7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7" name="Imagem 6" descr="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0425"/>
            <a:ext cx="9144000" cy="6858000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259632" y="2667001"/>
            <a:ext cx="684076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5400" b="1" dirty="0">
                <a:solidFill>
                  <a:schemeClr val="bg1"/>
                </a:solidFill>
              </a:rPr>
              <a:t>Metas Fiscais </a:t>
            </a:r>
          </a:p>
          <a:p>
            <a:pPr algn="ctr"/>
            <a:r>
              <a:rPr lang="pt-BR" sz="5400" b="1" dirty="0">
                <a:solidFill>
                  <a:schemeClr val="bg1"/>
                </a:solidFill>
              </a:rPr>
              <a:t>3</a:t>
            </a:r>
            <a:r>
              <a:rPr lang="pt-BR" sz="5400" b="1" dirty="0" smtClean="0">
                <a:solidFill>
                  <a:schemeClr val="bg1"/>
                </a:solidFill>
              </a:rPr>
              <a:t>º Quadrimestre/2025</a:t>
            </a:r>
          </a:p>
          <a:p>
            <a:pPr algn="ctr"/>
            <a:r>
              <a:rPr lang="pt-BR" sz="5400" b="1" dirty="0">
                <a:solidFill>
                  <a:schemeClr val="bg1"/>
                </a:solidFill>
              </a:rPr>
              <a:t>(acumulado)</a:t>
            </a:r>
            <a:endParaRPr lang="pt-BR" sz="5400" b="1" dirty="0" smtClean="0">
              <a:solidFill>
                <a:schemeClr val="bg1"/>
              </a:solidFill>
            </a:endParaRPr>
          </a:p>
          <a:p>
            <a:pPr algn="ctr"/>
            <a:r>
              <a:rPr lang="pt-BR" sz="5400" b="1" dirty="0">
                <a:solidFill>
                  <a:schemeClr val="bg1"/>
                </a:solidFill>
              </a:rPr>
              <a:t/>
            </a:r>
            <a:br>
              <a:rPr lang="pt-BR" sz="5400" b="1" dirty="0">
                <a:solidFill>
                  <a:schemeClr val="bg1"/>
                </a:solidFill>
              </a:rPr>
            </a:br>
            <a:endParaRPr lang="pt-BR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b="1" dirty="0"/>
              <a:t>Limites Constitucionais - FUNDEB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32037"/>
            <a:ext cx="6034617" cy="4525963"/>
          </a:xfrm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193509"/>
              </p:ext>
            </p:extLst>
          </p:nvPr>
        </p:nvGraphicFramePr>
        <p:xfrm>
          <a:off x="457200" y="1417638"/>
          <a:ext cx="8507288" cy="40452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059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779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2334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6758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III - Gastos Com Profissionais do Magistério da Educação Básica em Efetivo Exercício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smtClean="0">
                          <a:effectLst/>
                          <a:latin typeface="+mn-lt"/>
                        </a:rPr>
                        <a:t> 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801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smtClean="0">
                          <a:effectLst/>
                          <a:latin typeface="+mn-lt"/>
                        </a:rPr>
                        <a:t>Percentual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smtClean="0">
                          <a:effectLst/>
                          <a:latin typeface="+mn-lt"/>
                        </a:rPr>
                        <a:t>Valor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361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smtClean="0">
                          <a:effectLst/>
                          <a:latin typeface="+mn-lt"/>
                        </a:rPr>
                        <a:t>Receita do FUNDEB  do exercício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pt-BR" b="1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b="1" dirty="0" smtClean="0"/>
                        <a:t>9.459.080,01</a:t>
                      </a:r>
                      <a:endParaRPr lang="pt-B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1202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smtClean="0">
                          <a:effectLst/>
                          <a:latin typeface="+mn-lt"/>
                        </a:rPr>
                        <a:t>Valor legal mínimo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70,00%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dirty="0" smtClean="0"/>
                        <a:t>6.286.145,36</a:t>
                      </a:r>
                      <a:endParaRPr lang="pt-BR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1202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smtClean="0"/>
                        <a:t>Valor</a:t>
                      </a:r>
                      <a:r>
                        <a:rPr lang="pt-BR" sz="1800" b="1" baseline="0" smtClean="0"/>
                        <a:t> A</a:t>
                      </a:r>
                      <a:r>
                        <a:rPr lang="pt-BR" sz="1800" b="1" smtClean="0"/>
                        <a:t>plicado na Remuneração de Profissionais da Educação Básica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b="1" dirty="0" smtClean="0"/>
                        <a:t>84,49%</a:t>
                      </a:r>
                      <a:endParaRPr lang="pt-BR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b="1" dirty="0" smtClean="0"/>
                        <a:t>7.587.747,76 </a:t>
                      </a:r>
                      <a:endParaRPr lang="pt-BR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1202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smtClean="0"/>
                        <a:t>Diferença entre o valor aplicado e o limite constitucional</a:t>
                      </a:r>
                      <a:endParaRPr kumimoji="0" lang="pt-BR" sz="1800" u="none" strike="noStrike" kern="120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14,49%</a:t>
                      </a:r>
                      <a:endParaRPr lang="pt-B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1.301.602,40</a:t>
                      </a:r>
                      <a:endParaRPr lang="pt-B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169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Limites Constitucionais - FUNDEB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pt-BR" dirty="0" smtClean="0"/>
              <a:t>INDICADOR </a:t>
            </a:r>
            <a:r>
              <a:rPr lang="pt-BR" dirty="0"/>
              <a:t>- Art.25, § 3º - Lei nº 14.113, de 2020 - (Máximo de 10% de Superávit)... 945.908,00 </a:t>
            </a:r>
            <a:endParaRPr lang="pt-BR" dirty="0" smtClean="0"/>
          </a:p>
          <a:p>
            <a:pPr fontAlgn="ctr"/>
            <a:endParaRPr lang="pt-BR" b="1" dirty="0"/>
          </a:p>
          <a:p>
            <a:pPr fontAlgn="ctr"/>
            <a:r>
              <a:rPr lang="pt-BR" dirty="0"/>
              <a:t>RECURSOS RECEBIDOS DO FUNDEB NO EXERCÍCIO QUE NÃO FORAM UTILIZADOS  -ANO  BASE </a:t>
            </a:r>
            <a:r>
              <a:rPr lang="pt-BR" dirty="0" smtClean="0"/>
              <a:t>2025 </a:t>
            </a:r>
            <a:r>
              <a:rPr lang="pt-BR" b="1" dirty="0" smtClean="0"/>
              <a:t>(9,01 </a:t>
            </a:r>
            <a:r>
              <a:rPr lang="pt-BR" b="1" dirty="0"/>
              <a:t>%)......... 852.409,04 </a:t>
            </a:r>
            <a:endParaRPr lang="pt-BR" b="1" dirty="0" smtClean="0"/>
          </a:p>
          <a:p>
            <a:pPr fontAlgn="ctr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097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b="1" dirty="0"/>
              <a:t>Despesas com Saúde 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32037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251520" y="1556792"/>
            <a:ext cx="843528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Legal: 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Inciso III, alínea b, art. 77, Ato das Disposições Constitucionais Transitórias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-11113" algn="just">
              <a:buFont typeface="Wingdings 3" pitchFamily="18" charset="2"/>
              <a:buNone/>
              <a:defRPr/>
            </a:pPr>
            <a:endParaRPr lang="pt-BR" sz="3200" dirty="0">
              <a:cs typeface="Arial" pitchFamily="34" charset="0"/>
            </a:endParaRPr>
          </a:p>
          <a:p>
            <a:pPr indent="-11113" algn="just">
              <a:buFont typeface="Wingdings 3" pitchFamily="18" charset="2"/>
              <a:buNone/>
              <a:defRPr/>
            </a:pPr>
            <a:r>
              <a:rPr lang="pt-BR" sz="3200" i="1" dirty="0">
                <a:cs typeface="Arial" pitchFamily="34" charset="0"/>
              </a:rPr>
              <a:t>“O Município aplicará, anualmente, nunca menos de 15% (quinze por cento) do produto da arrecadação dos impostos a que se refere o art.156 e dos recursos de que tratam os </a:t>
            </a:r>
            <a:r>
              <a:rPr lang="pt-BR" sz="3200" i="1" dirty="0" err="1">
                <a:cs typeface="Arial" pitchFamily="34" charset="0"/>
              </a:rPr>
              <a:t>Arts</a:t>
            </a:r>
            <a:r>
              <a:rPr lang="pt-BR" sz="3200" i="1" dirty="0">
                <a:cs typeface="Arial" pitchFamily="34" charset="0"/>
              </a:rPr>
              <a:t>. 158 e 159, inciso I, alínea “b” e § 3º.”</a:t>
            </a:r>
          </a:p>
        </p:txBody>
      </p:sp>
    </p:spTree>
    <p:extLst>
      <p:ext uri="{BB962C8B-B14F-4D97-AF65-F5344CB8AC3E}">
        <p14:creationId xmlns:p14="http://schemas.microsoft.com/office/powerpoint/2010/main" val="241491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b="1" dirty="0"/>
              <a:t>Limites Constitucionais – Saúde 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32037"/>
            <a:ext cx="6034617" cy="4525963"/>
          </a:xfrm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980683"/>
              </p:ext>
            </p:extLst>
          </p:nvPr>
        </p:nvGraphicFramePr>
        <p:xfrm>
          <a:off x="683568" y="1844824"/>
          <a:ext cx="8064896" cy="40426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462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748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4375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23917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j-lt"/>
                        </a:rPr>
                        <a:t>I - Arrecadação das Receitas Vinculadas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3724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j-lt"/>
                        </a:rPr>
                        <a:t>Impostos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4.775.025,36</a:t>
                      </a:r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724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j-lt"/>
                        </a:rPr>
                        <a:t>Transferências Correntes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dirty="0" smtClean="0"/>
                        <a:t>50.074.456,86</a:t>
                      </a:r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3724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TOTAL RCL - Base de cálculo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b="1" dirty="0" smtClean="0"/>
                        <a:t>54.849.482,22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37244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u="none" strike="noStrike" dirty="0">
                          <a:effectLst/>
                          <a:latin typeface="+mj-lt"/>
                        </a:rPr>
                        <a:t>Valor Legal Mínimo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+mj-lt"/>
                        </a:rPr>
                        <a:t>15,00%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dirty="0" smtClean="0"/>
                        <a:t>8.227.422,33</a:t>
                      </a:r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3724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Valor aplicado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b="1" dirty="0" smtClean="0"/>
                        <a:t>26,26%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b="1" dirty="0" smtClean="0"/>
                        <a:t>14.404.379,00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06290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Diferença entre o valor aplicado e o limite constitucional</a:t>
                      </a:r>
                      <a:endParaRPr kumimoji="0" lang="pt-BR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11,26%</a:t>
                      </a:r>
                      <a:endParaRPr lang="pt-B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dirty="0" smtClean="0"/>
                        <a:t>6.176.956,67 </a:t>
                      </a:r>
                      <a:endParaRPr lang="pt-BR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r" defTabSz="914400" rtl="0" eaLnBrk="1" fontAlgn="b" latinLnBrk="0" hangingPunct="1"/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31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b="1" dirty="0"/>
              <a:t>Despesas com Pessoal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204864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457200" y="1124744"/>
            <a:ext cx="8686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/>
              <a:t>O total das despesas com Pessoal do Município não excederá, ao encerramento de um exercício financeiro, o percentual de 60% (sessenta por cento) de sua Receita Corrente Líquida, considerando os sub limites:</a:t>
            </a:r>
          </a:p>
          <a:p>
            <a:pPr marL="82296" indent="0">
              <a:buNone/>
            </a:pPr>
            <a:endParaRPr lang="pt-BR" sz="2000" dirty="0"/>
          </a:p>
          <a:p>
            <a:pPr lvl="3">
              <a:buFont typeface="Wingdings" pitchFamily="2" charset="2"/>
              <a:buChar char="§"/>
            </a:pPr>
            <a:r>
              <a:rPr lang="pt-BR" sz="2000" dirty="0"/>
              <a:t>54% para o Executivo municipal, Fundações e Autarquias;</a:t>
            </a:r>
          </a:p>
          <a:p>
            <a:pPr lvl="3">
              <a:buFont typeface="Wingdings" pitchFamily="2" charset="2"/>
              <a:buChar char="§"/>
            </a:pPr>
            <a:r>
              <a:rPr lang="pt-BR" sz="2000" dirty="0"/>
              <a:t>6% para o Legislativo Municipal.</a:t>
            </a:r>
          </a:p>
          <a:p>
            <a:pPr>
              <a:buFont typeface="Wingdings" pitchFamily="2" charset="2"/>
              <a:buChar char="§"/>
            </a:pPr>
            <a:endParaRPr lang="pt-BR" sz="2000" dirty="0"/>
          </a:p>
          <a:p>
            <a:pPr>
              <a:buFont typeface="Wingdings" pitchFamily="2" charset="2"/>
              <a:buChar char="§"/>
            </a:pPr>
            <a:r>
              <a:rPr lang="pt-BR" sz="2000" dirty="0"/>
              <a:t>Outros índices legais também são considerados para a avaliação da gestão de pessoal:</a:t>
            </a:r>
          </a:p>
          <a:p>
            <a:pPr>
              <a:buFont typeface="Wingdings" pitchFamily="2" charset="2"/>
              <a:buChar char="§"/>
            </a:pPr>
            <a:r>
              <a:rPr lang="pt-BR" sz="2000" dirty="0"/>
              <a:t>ao Poder ou Órgão criar cargos, alterar estrutura de carreira, prover cargo público, admitir ou contratar pessoal e contratação de horas extras. </a:t>
            </a:r>
          </a:p>
          <a:p>
            <a:pPr lvl="3">
              <a:buFont typeface="Wingdings" pitchFamily="2" charset="2"/>
              <a:buChar char="§"/>
            </a:pPr>
            <a:r>
              <a:rPr lang="pt-BR" sz="2000" dirty="0"/>
              <a:t>48,60% Alerta do TCEMG </a:t>
            </a:r>
            <a:r>
              <a:rPr lang="pt-BR" sz="2000" b="1" dirty="0"/>
              <a:t>(Inciso II, § 1º, art. 59, LC 101/2000)</a:t>
            </a:r>
            <a:r>
              <a:rPr lang="pt-BR" sz="2000" dirty="0"/>
              <a:t>;</a:t>
            </a:r>
          </a:p>
          <a:p>
            <a:pPr lvl="3">
              <a:buFont typeface="Wingdings" pitchFamily="2" charset="2"/>
              <a:buChar char="§"/>
            </a:pPr>
            <a:r>
              <a:rPr lang="pt-BR" sz="2000" dirty="0"/>
              <a:t>51,30% Ficam vedados ao Poder ou Órgão criar cargos, alterar estrutura de carreira, prover cargo público, admitir ou contratar pessoal e contratação de horas extras. </a:t>
            </a:r>
            <a:r>
              <a:rPr lang="pt-BR" sz="2000" b="1" dirty="0"/>
              <a:t>(Parágrafo Único, Art. 22, LC 101/2000)</a:t>
            </a:r>
            <a:r>
              <a:rPr lang="pt-B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478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3600" b="1" dirty="0"/>
              <a:t>Despesas com Pessoal - Valores referência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204864"/>
            <a:ext cx="6034617" cy="4525963"/>
          </a:xfrm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679417"/>
              </p:ext>
            </p:extLst>
          </p:nvPr>
        </p:nvGraphicFramePr>
        <p:xfrm>
          <a:off x="904568" y="1151908"/>
          <a:ext cx="7776864" cy="4509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16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257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4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183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VALORES DE REFERÊNCIA – RCL ajustada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pt-BR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</a:t>
                      </a:r>
                      <a:r>
                        <a:rPr lang="pt-BR" sz="1800" b="1" u="none" strike="noStrike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</a:t>
                      </a:r>
                      <a:r>
                        <a:rPr lang="pt-BR" sz="18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R$</a:t>
                      </a:r>
                      <a:r>
                        <a:rPr lang="pt-BR" sz="1800" b="1" u="none" strike="noStrike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</a:t>
                      </a:r>
                      <a:r>
                        <a:rPr lang="pt-BR" b="1" dirty="0" smtClean="0"/>
                        <a:t>79.622.357,81</a:t>
                      </a:r>
                      <a:r>
                        <a:rPr lang="pt-BR" dirty="0" smtClean="0"/>
                        <a:t> 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952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  <a:latin typeface="+mn-lt"/>
                        </a:rPr>
                        <a:t>Limite Máximo  (art. 20, III da LRF)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952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 Executivo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dirty="0" smtClean="0"/>
                        <a:t>42.996.073,22 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smtClean="0">
                          <a:effectLst/>
                          <a:latin typeface="+mn-lt"/>
                        </a:rPr>
                        <a:t>54,00%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952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Legislativo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dirty="0" smtClean="0"/>
                        <a:t>4.777.341,47    </a:t>
                      </a: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6,00%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7496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  <a:latin typeface="+mn-lt"/>
                        </a:rPr>
                        <a:t>Limite Prudencial  (art. 22, parágrafo único da LRF)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smtClean="0">
                          <a:effectLst/>
                          <a:latin typeface="+mn-lt"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952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Executivo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dirty="0" smtClean="0"/>
                        <a:t>40.846.269,56  </a:t>
                      </a: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51,30%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952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Legislativo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dirty="0" smtClean="0"/>
                        <a:t>4.538.474,40   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5,70%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09997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  <a:latin typeface="+mn-lt"/>
                        </a:rPr>
                        <a:t>Limite de Alerta  (art. 59, II, §1º da LRF)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Executivo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dirty="0" smtClean="0"/>
                        <a:t>38.696.465,90  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48,60%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6699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  <a:latin typeface="+mn-lt"/>
                        </a:rPr>
                        <a:t>Legislativo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dirty="0" smtClean="0"/>
                        <a:t>4.299.607,32    </a:t>
                      </a: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dirty="0" smtClean="0"/>
                        <a:t> 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5,40%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216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3600" b="1" dirty="0"/>
              <a:t>Despesas com Pessoal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29333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441715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BR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091042"/>
              </p:ext>
            </p:extLst>
          </p:nvPr>
        </p:nvGraphicFramePr>
        <p:xfrm>
          <a:off x="323528" y="1232757"/>
          <a:ext cx="7488832" cy="44284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045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095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7469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26465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BR" sz="1800" u="sng" strike="noStrike" dirty="0">
                          <a:effectLst/>
                          <a:latin typeface="+mn-lt"/>
                        </a:rPr>
                        <a:t>Despesa Total com Pessoal e Cumprimento do Limite Legal</a:t>
                      </a:r>
                      <a:endParaRPr lang="pt-BR" sz="1800" b="1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50338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3° </a:t>
                      </a:r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Quadrimestre   </a:t>
                      </a:r>
                      <a:r>
                        <a:rPr lang="pt-BR" sz="1800" u="none" strike="noStrike" dirty="0" smtClean="0">
                          <a:effectLst/>
                          <a:latin typeface="+mn-lt"/>
                        </a:rPr>
                        <a:t>2025 (acumulado)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50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Receita Corrente Líquida - RCL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 R$</a:t>
                      </a:r>
                      <a:r>
                        <a:rPr lang="pt-BR" sz="1800" b="1" u="none" strike="noStrike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</a:t>
                      </a:r>
                      <a:r>
                        <a:rPr lang="pt-BR" b="1" dirty="0" smtClean="0"/>
                        <a:t>79.622.357,81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5033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Órgão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R$</a:t>
                      </a:r>
                      <a:endParaRPr lang="pt-BR" sz="18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%</a:t>
                      </a:r>
                      <a:endParaRPr lang="pt-BR" sz="18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50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u="none" strike="noStrike" dirty="0">
                          <a:effectLst/>
                          <a:latin typeface="+mn-lt"/>
                        </a:rPr>
                        <a:t>PMP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b="1" dirty="0" smtClean="0"/>
                        <a:t>29.684.292,09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b="1" dirty="0" smtClean="0"/>
                        <a:t>37.28%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50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u="none" strike="noStrike" dirty="0">
                          <a:effectLst/>
                          <a:latin typeface="+mn-lt"/>
                        </a:rPr>
                        <a:t>Câmara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b="1" dirty="0" smtClean="0"/>
                        <a:t>1.552.431,36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b="1" dirty="0" smtClean="0"/>
                        <a:t>1.95%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50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b="1" dirty="0" smtClean="0"/>
                        <a:t>31.236.723,45</a:t>
                      </a:r>
                      <a:endParaRPr lang="pt-B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39,23%</a:t>
                      </a:r>
                      <a:endParaRPr lang="pt-B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883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3600" b="1" dirty="0"/>
              <a:t>Despesas com Pessoal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29333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441715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457200" y="1417638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algn="just"/>
            <a:r>
              <a:rPr lang="pt-BR" sz="3600" dirty="0"/>
              <a:t>Com base no que foi apurado, os Poderes </a:t>
            </a:r>
            <a:r>
              <a:rPr lang="pt-BR" sz="3600" b="1" dirty="0"/>
              <a:t>Executivo </a:t>
            </a:r>
            <a:r>
              <a:rPr lang="pt-BR" sz="3600" dirty="0"/>
              <a:t>e </a:t>
            </a:r>
            <a:r>
              <a:rPr lang="pt-BR" sz="3600" b="1" dirty="0"/>
              <a:t>Legislativo</a:t>
            </a:r>
            <a:r>
              <a:rPr lang="pt-BR" sz="3600" dirty="0"/>
              <a:t> atingiram , respectivamente, </a:t>
            </a:r>
            <a:r>
              <a:rPr lang="pt-BR" sz="3600" b="1" dirty="0"/>
              <a:t>37.28% </a:t>
            </a:r>
            <a:r>
              <a:rPr lang="pt-BR" sz="3600" dirty="0" smtClean="0"/>
              <a:t>e </a:t>
            </a:r>
            <a:r>
              <a:rPr lang="pt-BR" sz="3600" b="1" dirty="0"/>
              <a:t>1.95% </a:t>
            </a:r>
            <a:r>
              <a:rPr lang="pt-BR" sz="3600" b="1" dirty="0" smtClean="0"/>
              <a:t> </a:t>
            </a:r>
            <a:r>
              <a:rPr lang="pt-BR" sz="3600" dirty="0"/>
              <a:t>(Município </a:t>
            </a:r>
            <a:r>
              <a:rPr lang="pt-BR" sz="3600" b="1" dirty="0"/>
              <a:t>39.23% </a:t>
            </a:r>
            <a:r>
              <a:rPr lang="pt-BR" sz="3600" dirty="0" smtClean="0"/>
              <a:t>) </a:t>
            </a:r>
            <a:r>
              <a:rPr lang="pt-BR" sz="3600" dirty="0"/>
              <a:t>do limite de gastos com pessoal, estando portanto, abaixo do limite de alerta estipulado pela LRF, conforme valores de referência.</a:t>
            </a:r>
          </a:p>
        </p:txBody>
      </p:sp>
    </p:spTree>
    <p:extLst>
      <p:ext uri="{BB962C8B-B14F-4D97-AF65-F5344CB8AC3E}">
        <p14:creationId xmlns:p14="http://schemas.microsoft.com/office/powerpoint/2010/main" val="295604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29333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441715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179512" y="1333041"/>
            <a:ext cx="8086074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Legal: A</a:t>
            </a: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rt. 29-A da Constituição Federal/88</a:t>
            </a:r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BR" sz="20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pt-BR" sz="2000" dirty="0"/>
              <a:t>“O total da despesa do Poder Legislativo Municipal, incluídos os subsídios dos Vereadores e excluídos os gastos com inativos, não poderá ultrapassar os seguintes percentuais, relativos ao somatório da receita tributária e das transferências previstas no § 5º do art. 153 e nos </a:t>
            </a:r>
            <a:r>
              <a:rPr lang="pt-BR" sz="2000" dirty="0" err="1"/>
              <a:t>arts</a:t>
            </a:r>
            <a:r>
              <a:rPr lang="pt-BR" sz="2000" dirty="0"/>
              <a:t>. 158 e 159, efetivamente realizado no exercício anterior: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pt-BR" sz="2000" dirty="0"/>
              <a:t>I - 7% (sete por cento) para Municípios com população de até 100.000 (cem mil) habitantes.”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pt-BR" sz="2000" dirty="0"/>
              <a:t>E ainda:</a:t>
            </a:r>
          </a:p>
          <a:p>
            <a:pPr algn="just"/>
            <a:r>
              <a:rPr lang="pt-BR" sz="2000" dirty="0"/>
              <a:t>“§ 2º Constitui crime de responsabilidade do Prefeito Municipal:</a:t>
            </a:r>
          </a:p>
          <a:p>
            <a:pPr algn="just"/>
            <a:r>
              <a:rPr lang="pt-BR" sz="2000" dirty="0"/>
              <a:t>I - efetuar repasse que supere os limites definidos neste artigo;</a:t>
            </a:r>
          </a:p>
          <a:p>
            <a:pPr algn="just"/>
            <a:r>
              <a:rPr lang="pt-BR" sz="2000" dirty="0"/>
              <a:t>II - não enviar o repasse até o dia vinte de cada mês; ou</a:t>
            </a:r>
          </a:p>
          <a:p>
            <a:pPr algn="just"/>
            <a:r>
              <a:rPr lang="pt-BR" sz="2000" dirty="0"/>
              <a:t>III - enviá-lo a menor em relação à proporção fixada na Lei Orçamentária.”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95536" y="908721"/>
            <a:ext cx="2376264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179512" y="337221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Repasse à Câmara Municipal</a:t>
            </a:r>
          </a:p>
        </p:txBody>
      </p:sp>
    </p:spTree>
    <p:extLst>
      <p:ext uri="{BB962C8B-B14F-4D97-AF65-F5344CB8AC3E}">
        <p14:creationId xmlns:p14="http://schemas.microsoft.com/office/powerpoint/2010/main" val="92122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6287" y="2336621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441715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95536" y="1052736"/>
            <a:ext cx="2376264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107504" y="168265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pt-BR" sz="3200" b="1" dirty="0"/>
              <a:t>Limites Constitucionais – Repasse Duodécimo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950175" y="2745030"/>
            <a:ext cx="10272330" cy="518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pSp>
        <p:nvGrpSpPr>
          <p:cNvPr id="10" name="Group 41"/>
          <p:cNvGrpSpPr>
            <a:grpSpLocks/>
          </p:cNvGrpSpPr>
          <p:nvPr/>
        </p:nvGrpSpPr>
        <p:grpSpPr>
          <a:xfrm>
            <a:off x="1452563" y="11214989"/>
            <a:ext cx="7233212" cy="329975"/>
            <a:chOff x="0" y="0"/>
            <a:chExt cx="6951345" cy="146685"/>
          </a:xfrm>
        </p:grpSpPr>
        <p:sp>
          <p:nvSpPr>
            <p:cNvPr id="11" name="Graphic 42"/>
            <p:cNvSpPr/>
            <p:nvPr/>
          </p:nvSpPr>
          <p:spPr>
            <a:xfrm>
              <a:off x="0" y="0"/>
              <a:ext cx="6951345" cy="146685"/>
            </a:xfrm>
            <a:custGeom>
              <a:avLst/>
              <a:gdLst/>
              <a:ahLst/>
              <a:cxnLst/>
              <a:rect l="l" t="t" r="r" b="b"/>
              <a:pathLst>
                <a:path w="6951345" h="146685">
                  <a:moveTo>
                    <a:pt x="6950964" y="146304"/>
                  </a:moveTo>
                  <a:lnTo>
                    <a:pt x="0" y="146304"/>
                  </a:lnTo>
                  <a:lnTo>
                    <a:pt x="0" y="0"/>
                  </a:lnTo>
                  <a:lnTo>
                    <a:pt x="6950964" y="0"/>
                  </a:lnTo>
                  <a:lnTo>
                    <a:pt x="6950964" y="146304"/>
                  </a:lnTo>
                  <a:close/>
                </a:path>
              </a:pathLst>
            </a:custGeom>
            <a:solidFill>
              <a:srgbClr val="D1D1D1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</p:grpSp>
      <p:grpSp>
        <p:nvGrpSpPr>
          <p:cNvPr id="13" name="Group 43"/>
          <p:cNvGrpSpPr>
            <a:grpSpLocks/>
          </p:cNvGrpSpPr>
          <p:nvPr/>
        </p:nvGrpSpPr>
        <p:grpSpPr>
          <a:xfrm>
            <a:off x="1452563" y="12372279"/>
            <a:ext cx="7233212" cy="329973"/>
            <a:chOff x="0" y="0"/>
            <a:chExt cx="6951345" cy="146685"/>
          </a:xfrm>
        </p:grpSpPr>
        <p:sp>
          <p:nvSpPr>
            <p:cNvPr id="14" name="Graphic 44"/>
            <p:cNvSpPr/>
            <p:nvPr/>
          </p:nvSpPr>
          <p:spPr>
            <a:xfrm>
              <a:off x="0" y="0"/>
              <a:ext cx="6951345" cy="146685"/>
            </a:xfrm>
            <a:custGeom>
              <a:avLst/>
              <a:gdLst/>
              <a:ahLst/>
              <a:cxnLst/>
              <a:rect l="l" t="t" r="r" b="b"/>
              <a:pathLst>
                <a:path w="6951345" h="146685">
                  <a:moveTo>
                    <a:pt x="6950964" y="146304"/>
                  </a:moveTo>
                  <a:lnTo>
                    <a:pt x="0" y="146304"/>
                  </a:lnTo>
                  <a:lnTo>
                    <a:pt x="0" y="0"/>
                  </a:lnTo>
                  <a:lnTo>
                    <a:pt x="6950964" y="0"/>
                  </a:lnTo>
                  <a:lnTo>
                    <a:pt x="6950964" y="146304"/>
                  </a:lnTo>
                  <a:close/>
                </a:path>
              </a:pathLst>
            </a:custGeom>
            <a:solidFill>
              <a:srgbClr val="D1D1D1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</p:grp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064879"/>
              </p:ext>
            </p:extLst>
          </p:nvPr>
        </p:nvGraphicFramePr>
        <p:xfrm>
          <a:off x="395536" y="1311264"/>
          <a:ext cx="8208913" cy="456601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281916"/>
                <a:gridCol w="1025271"/>
                <a:gridCol w="1025271"/>
                <a:gridCol w="819918"/>
                <a:gridCol w="1025271"/>
                <a:gridCol w="1031266"/>
              </a:tblGrid>
              <a:tr h="306040">
                <a:tc>
                  <a:txBody>
                    <a:bodyPr/>
                    <a:lstStyle/>
                    <a:p>
                      <a:pPr marL="20955" algn="l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Resumo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" marR="10795" algn="ctr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Valor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" marR="11430" algn="ctr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900" spc="-25">
                          <a:effectLst/>
                        </a:rPr>
                        <a:t>Mês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900" spc="-20">
                          <a:effectLst/>
                        </a:rPr>
                        <a:t>Data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8275" algn="l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Repassado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0020" algn="l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900">
                          <a:effectLst/>
                        </a:rPr>
                        <a:t>A</a:t>
                      </a:r>
                      <a:r>
                        <a:rPr lang="pt-PT" sz="900" spc="15">
                          <a:effectLst/>
                        </a:rPr>
                        <a:t> </a:t>
                      </a:r>
                      <a:r>
                        <a:rPr lang="pt-PT" sz="900" spc="-10">
                          <a:effectLst/>
                        </a:rPr>
                        <a:t>Repassar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22435">
                <a:tc>
                  <a:txBody>
                    <a:bodyPr/>
                    <a:lstStyle/>
                    <a:p>
                      <a:pPr marL="20955" algn="l">
                        <a:lnSpc>
                          <a:spcPts val="1075"/>
                        </a:lnSpc>
                        <a:spcAft>
                          <a:spcPts val="0"/>
                        </a:spcAft>
                      </a:pPr>
                      <a:r>
                        <a:rPr lang="pt-PT" sz="900">
                          <a:effectLst/>
                        </a:rPr>
                        <a:t>1.</a:t>
                      </a:r>
                      <a:r>
                        <a:rPr lang="pt-PT" sz="900" spc="40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Orçamento</a:t>
                      </a:r>
                      <a:r>
                        <a:rPr lang="pt-PT" sz="900" spc="30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da</a:t>
                      </a:r>
                      <a:r>
                        <a:rPr lang="pt-PT" sz="900" spc="40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Câmara</a:t>
                      </a:r>
                      <a:r>
                        <a:rPr lang="pt-PT" sz="900" spc="30">
                          <a:effectLst/>
                        </a:rPr>
                        <a:t> </a:t>
                      </a:r>
                      <a:r>
                        <a:rPr lang="pt-PT" sz="900" spc="-10">
                          <a:effectLst/>
                        </a:rPr>
                        <a:t>Municipal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" marR="12065" algn="ctr">
                        <a:lnSpc>
                          <a:spcPts val="1075"/>
                        </a:lnSpc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3.383.208,00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" algn="l">
                        <a:lnSpc>
                          <a:spcPts val="1075"/>
                        </a:lnSpc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Janeiro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marR="78740" algn="ctr">
                        <a:lnSpc>
                          <a:spcPts val="1075"/>
                        </a:lnSpc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17/01/2025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525" algn="r">
                        <a:lnSpc>
                          <a:spcPts val="1075"/>
                        </a:lnSpc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281.934,00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30633">
                <a:tc>
                  <a:txBody>
                    <a:bodyPr/>
                    <a:lstStyle/>
                    <a:p>
                      <a:pPr marL="20955" algn="l">
                        <a:lnSpc>
                          <a:spcPts val="109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900">
                          <a:effectLst/>
                        </a:rPr>
                        <a:t>2.</a:t>
                      </a:r>
                      <a:r>
                        <a:rPr lang="pt-PT" sz="900" spc="40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Limite</a:t>
                      </a:r>
                      <a:r>
                        <a:rPr lang="pt-PT" sz="900" spc="30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conforme</a:t>
                      </a:r>
                      <a:r>
                        <a:rPr lang="pt-PT" sz="900" spc="30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art.</a:t>
                      </a:r>
                      <a:r>
                        <a:rPr lang="pt-PT" sz="900" spc="50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29A</a:t>
                      </a:r>
                      <a:r>
                        <a:rPr lang="pt-PT" sz="900" spc="30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da</a:t>
                      </a:r>
                      <a:r>
                        <a:rPr lang="pt-PT" sz="900" spc="30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Constituição</a:t>
                      </a:r>
                      <a:r>
                        <a:rPr lang="pt-PT" sz="900" spc="25">
                          <a:effectLst/>
                        </a:rPr>
                        <a:t> </a:t>
                      </a:r>
                      <a:r>
                        <a:rPr lang="pt-PT" sz="900" spc="-10">
                          <a:effectLst/>
                        </a:rPr>
                        <a:t>Federal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" marR="11430" algn="ctr">
                        <a:lnSpc>
                          <a:spcPts val="109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3.747.562,15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" algn="l">
                        <a:lnSpc>
                          <a:spcPts val="109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Fevereiro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marR="78105" algn="ctr">
                        <a:lnSpc>
                          <a:spcPts val="109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18/02/2025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525" algn="r">
                        <a:lnSpc>
                          <a:spcPts val="109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281.934,00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22435">
                <a:tc>
                  <a:txBody>
                    <a:bodyPr/>
                    <a:lstStyle/>
                    <a:p>
                      <a:pPr marL="20955" algn="l">
                        <a:lnSpc>
                          <a:spcPts val="105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900">
                          <a:effectLst/>
                        </a:rPr>
                        <a:t>3.</a:t>
                      </a:r>
                      <a:r>
                        <a:rPr lang="pt-PT" sz="900" spc="35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Disponibilidade</a:t>
                      </a:r>
                      <a:r>
                        <a:rPr lang="pt-PT" sz="900" spc="40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de</a:t>
                      </a:r>
                      <a:r>
                        <a:rPr lang="pt-PT" sz="900" spc="40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recursos</a:t>
                      </a:r>
                      <a:r>
                        <a:rPr lang="pt-PT" sz="900" spc="25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do</a:t>
                      </a:r>
                      <a:r>
                        <a:rPr lang="pt-PT" sz="900" spc="25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exercício</a:t>
                      </a:r>
                      <a:r>
                        <a:rPr lang="pt-PT" sz="900" spc="25">
                          <a:effectLst/>
                        </a:rPr>
                        <a:t> </a:t>
                      </a:r>
                      <a:r>
                        <a:rPr lang="pt-PT" sz="900" spc="-10">
                          <a:effectLst/>
                        </a:rPr>
                        <a:t>anterior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" marR="12065" algn="ctr">
                        <a:lnSpc>
                          <a:spcPts val="105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900" spc="-20">
                          <a:effectLst/>
                        </a:rPr>
                        <a:t>0,00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" algn="l">
                        <a:lnSpc>
                          <a:spcPts val="105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Março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marR="78740" algn="ctr">
                        <a:lnSpc>
                          <a:spcPts val="105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18/03/2025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525" algn="r">
                        <a:lnSpc>
                          <a:spcPts val="105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281.934,00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18336">
                <a:tc>
                  <a:txBody>
                    <a:bodyPr/>
                    <a:lstStyle/>
                    <a:p>
                      <a:pPr marL="20955" algn="l">
                        <a:lnSpc>
                          <a:spcPts val="1070"/>
                        </a:lnSpc>
                        <a:spcAft>
                          <a:spcPts val="0"/>
                        </a:spcAft>
                      </a:pPr>
                      <a:r>
                        <a:rPr lang="pt-PT" sz="900">
                          <a:effectLst/>
                        </a:rPr>
                        <a:t>4.</a:t>
                      </a:r>
                      <a:r>
                        <a:rPr lang="pt-PT" sz="900" spc="25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Valor</a:t>
                      </a:r>
                      <a:r>
                        <a:rPr lang="pt-PT" sz="900" spc="25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do</a:t>
                      </a:r>
                      <a:r>
                        <a:rPr lang="pt-PT" sz="900" spc="25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Repasse</a:t>
                      </a:r>
                      <a:r>
                        <a:rPr lang="pt-PT" sz="900" spc="30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a</a:t>
                      </a:r>
                      <a:r>
                        <a:rPr lang="pt-PT" sz="900" spc="25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Câmara</a:t>
                      </a:r>
                      <a:r>
                        <a:rPr lang="pt-PT" sz="900" spc="40">
                          <a:effectLst/>
                        </a:rPr>
                        <a:t> </a:t>
                      </a:r>
                      <a:r>
                        <a:rPr lang="pt-PT" sz="900">
                          <a:effectLst/>
                        </a:rPr>
                        <a:t>Municipal</a:t>
                      </a:r>
                      <a:r>
                        <a:rPr lang="pt-PT" sz="900" spc="25">
                          <a:effectLst/>
                        </a:rPr>
                        <a:t> </a:t>
                      </a:r>
                      <a:r>
                        <a:rPr lang="pt-PT" sz="900" spc="-10">
                          <a:effectLst/>
                        </a:rPr>
                        <a:t>ajustado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" marR="11430" algn="ctr">
                        <a:lnSpc>
                          <a:spcPts val="1070"/>
                        </a:lnSpc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3.383.208,00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" algn="l">
                        <a:lnSpc>
                          <a:spcPts val="1070"/>
                        </a:lnSpc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Abril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marR="78105" algn="ctr">
                        <a:lnSpc>
                          <a:spcPts val="1070"/>
                        </a:lnSpc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15/04/2025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525" algn="r">
                        <a:lnSpc>
                          <a:spcPts val="1070"/>
                        </a:lnSpc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281.934,00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374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9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9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" algn="l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900" spc="-20">
                          <a:effectLst/>
                        </a:rPr>
                        <a:t>Maio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marR="78740" algn="ctr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19/05/2025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525" algn="r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281.934,00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9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306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" algn="l">
                        <a:lnSpc>
                          <a:spcPts val="109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Junho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marR="78105" algn="ctr">
                        <a:lnSpc>
                          <a:spcPts val="109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18/06/2025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525" algn="r">
                        <a:lnSpc>
                          <a:spcPts val="109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281.934,00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374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9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9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" algn="l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Julho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marR="78105" algn="ctr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18/07/2025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525" algn="r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281.934,00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9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306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" algn="l">
                        <a:lnSpc>
                          <a:spcPts val="109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Agosto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marR="78105" algn="ctr">
                        <a:lnSpc>
                          <a:spcPts val="109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19/08/2025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ts val="109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281.934,00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374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9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9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" algn="l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Setembro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marR="78105" algn="ctr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17/09/2025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525" algn="r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281.934,00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9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306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" algn="l">
                        <a:lnSpc>
                          <a:spcPts val="109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Outubro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marR="78740" algn="ctr">
                        <a:lnSpc>
                          <a:spcPts val="109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20/10/2025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525" algn="r">
                        <a:lnSpc>
                          <a:spcPts val="109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281.934,00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374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9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9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" algn="l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Novembro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marR="77470" algn="ctr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19/11/2025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0160" algn="r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281.934,00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9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183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" algn="l">
                        <a:lnSpc>
                          <a:spcPts val="105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Dezembro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marR="78740" algn="ctr">
                        <a:lnSpc>
                          <a:spcPts val="105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18/12/2025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525" algn="r">
                        <a:lnSpc>
                          <a:spcPts val="105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281.934,00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060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3970" algn="l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TOTAL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ts val="1025"/>
                        </a:lnSpc>
                        <a:spcAft>
                          <a:spcPts val="0"/>
                        </a:spcAft>
                      </a:pPr>
                      <a:r>
                        <a:rPr lang="pt-PT" sz="900" spc="-10">
                          <a:effectLst/>
                        </a:rPr>
                        <a:t>3.383.208,00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8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80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/>
              <a:t>Objetivo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987824" y="2287413"/>
            <a:ext cx="6034617" cy="4525963"/>
          </a:xfrm>
        </p:spPr>
      </p:pic>
      <p:sp>
        <p:nvSpPr>
          <p:cNvPr id="3" name="Retângulo 2"/>
          <p:cNvSpPr/>
          <p:nvPr/>
        </p:nvSpPr>
        <p:spPr>
          <a:xfrm>
            <a:off x="395536" y="2060848"/>
            <a:ext cx="81369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just">
              <a:buNone/>
            </a:pPr>
            <a:r>
              <a:rPr lang="pt-BR" sz="3200" dirty="0"/>
              <a:t>A Lei de Responsabilidade Fiscal estabeleceu no §4º, do art. 9º, a obrigatoriedade do Município realizar audiência na Câmara Municipal, perante a Comissão de Orçamento e Finanças, para demonstrar e avaliar o cumprimento das metas fiscais estabelecidas na Lei de Diretrizes Orçamentárias.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46841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441715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BR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95536" y="908721"/>
            <a:ext cx="2376264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87081" y="183595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pt-BR" sz="4000" b="1" dirty="0"/>
              <a:t>Limites Constitucionais – Repasse Duodécimo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87081" y="1659284"/>
            <a:ext cx="772554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000" dirty="0"/>
              <a:t>Repasse para a Câmara Municipal de Piranga , em conformidade com a </a:t>
            </a:r>
            <a:r>
              <a:rPr lang="pt-B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pt-B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rt. 29-A da Constituição </a:t>
            </a: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Federal/88.</a:t>
            </a:r>
            <a:endParaRPr lang="pt-B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23975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46841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441715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BR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95536" y="908721"/>
            <a:ext cx="2376264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87081" y="183595"/>
            <a:ext cx="8229600" cy="1143000"/>
          </a:xfrm>
        </p:spPr>
        <p:txBody>
          <a:bodyPr>
            <a:noAutofit/>
          </a:bodyPr>
          <a:lstStyle/>
          <a:p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CONCLUSÃO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87081" y="1659284"/>
            <a:ext cx="772554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just">
              <a:buNone/>
            </a:pPr>
            <a:r>
              <a:rPr lang="pt-BR" sz="4000" dirty="0"/>
              <a:t>Avaliamos que os resultados da execução orçamentária demonstraram cumprimento das metas fiscais </a:t>
            </a:r>
            <a:r>
              <a:rPr lang="pt-BR" sz="4000" dirty="0" smtClean="0"/>
              <a:t>do 3° QUADRIMESTRE exercício </a:t>
            </a:r>
            <a:r>
              <a:rPr lang="pt-BR" sz="4000" dirty="0"/>
              <a:t>de </a:t>
            </a:r>
            <a:r>
              <a:rPr lang="pt-BR" sz="4000" dirty="0" smtClean="0"/>
              <a:t>2025</a:t>
            </a:r>
            <a:r>
              <a:rPr lang="pt-BR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040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46841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441715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BR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95536" y="908721"/>
            <a:ext cx="2376264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554378" y="889843"/>
            <a:ext cx="772554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ctr">
              <a:buNone/>
            </a:pPr>
            <a:r>
              <a:rPr lang="pt-BR" sz="2000" b="1" dirty="0" smtClean="0"/>
              <a:t>Rodrigo </a:t>
            </a:r>
            <a:r>
              <a:rPr lang="pt-BR" sz="2000" b="1" dirty="0" err="1" smtClean="0"/>
              <a:t>Hebert</a:t>
            </a:r>
            <a:r>
              <a:rPr lang="pt-BR" sz="2000" b="1" dirty="0" smtClean="0"/>
              <a:t> Dias </a:t>
            </a:r>
            <a:r>
              <a:rPr lang="pt-BR" sz="2000" b="1" dirty="0"/>
              <a:t>M</a:t>
            </a:r>
            <a:r>
              <a:rPr lang="pt-BR" sz="2000" b="1" dirty="0" smtClean="0"/>
              <a:t>aciel</a:t>
            </a:r>
          </a:p>
          <a:p>
            <a:pPr marL="114300" indent="0" algn="ctr">
              <a:buNone/>
            </a:pPr>
            <a:r>
              <a:rPr lang="pt-BR" sz="2000" dirty="0" smtClean="0"/>
              <a:t>Controladoria </a:t>
            </a:r>
            <a:r>
              <a:rPr lang="pt-BR" sz="2000" dirty="0"/>
              <a:t>Municipal</a:t>
            </a:r>
          </a:p>
          <a:p>
            <a:pPr marL="114300" indent="0" algn="ctr">
              <a:buFont typeface="Arial" pitchFamily="34" charset="0"/>
              <a:buNone/>
            </a:pPr>
            <a:endParaRPr lang="pt-BR" sz="2000" b="1" dirty="0"/>
          </a:p>
          <a:p>
            <a:pPr marL="114300" indent="0" algn="ctr">
              <a:buFont typeface="Arial" pitchFamily="34" charset="0"/>
              <a:buNone/>
            </a:pPr>
            <a:r>
              <a:rPr lang="pt-BR" sz="2000" b="1" dirty="0"/>
              <a:t>Daiane de Paula Alves</a:t>
            </a:r>
          </a:p>
          <a:p>
            <a:pPr marL="114300" indent="0" algn="ctr">
              <a:buFont typeface="Arial" pitchFamily="34" charset="0"/>
              <a:buNone/>
            </a:pPr>
            <a:r>
              <a:rPr lang="pt-BR" sz="2000" dirty="0"/>
              <a:t> Contadora </a:t>
            </a:r>
          </a:p>
          <a:p>
            <a:pPr marL="114300" indent="0" algn="ctr">
              <a:buFont typeface="Arial" pitchFamily="34" charset="0"/>
              <a:buNone/>
            </a:pPr>
            <a:endParaRPr lang="pt-BR" sz="2000" b="1" dirty="0"/>
          </a:p>
          <a:p>
            <a:pPr marL="114300" indent="0" algn="ctr">
              <a:buNone/>
            </a:pPr>
            <a:r>
              <a:rPr lang="pt-BR" sz="2000" b="1" dirty="0"/>
              <a:t>Marcos Felipe Domingues</a:t>
            </a:r>
          </a:p>
          <a:p>
            <a:pPr marL="114300" indent="0" algn="ctr">
              <a:buNone/>
            </a:pPr>
            <a:r>
              <a:rPr lang="pt-BR" sz="2000" dirty="0"/>
              <a:t>Departamento de Fazenda</a:t>
            </a:r>
          </a:p>
          <a:p>
            <a:pPr marL="114300" indent="0" algn="ctr">
              <a:buFont typeface="Arial" pitchFamily="34" charset="0"/>
              <a:buNone/>
            </a:pPr>
            <a:endParaRPr lang="pt-BR" sz="2000" b="1" dirty="0"/>
          </a:p>
          <a:p>
            <a:pPr marL="114300" indent="0" algn="ctr">
              <a:buNone/>
            </a:pPr>
            <a:r>
              <a:rPr lang="pt-BR" sz="2000" b="1" dirty="0" err="1"/>
              <a:t>Luis</a:t>
            </a:r>
            <a:r>
              <a:rPr lang="pt-BR" sz="2000" b="1" dirty="0"/>
              <a:t> Helvécio Silva Araújo</a:t>
            </a:r>
          </a:p>
          <a:p>
            <a:pPr marL="114300" indent="0" algn="ctr">
              <a:buNone/>
            </a:pPr>
            <a:r>
              <a:rPr lang="pt-BR" sz="2000" dirty="0"/>
              <a:t>Prefeito Municipal</a:t>
            </a:r>
          </a:p>
          <a:p>
            <a:pPr marL="114300" indent="0" algn="ctr">
              <a:buFont typeface="Arial" pitchFamily="34" charset="0"/>
              <a:buNone/>
            </a:pPr>
            <a:endParaRPr lang="pt-BR" sz="2000" b="1" dirty="0"/>
          </a:p>
          <a:p>
            <a:pPr marL="114300" indent="0" algn="ctr">
              <a:buFont typeface="Arial" pitchFamily="34" charset="0"/>
              <a:buNone/>
            </a:pPr>
            <a:endParaRPr lang="pt-BR" sz="2000" b="1" dirty="0"/>
          </a:p>
          <a:p>
            <a:pPr marL="114300" indent="0" algn="ctr">
              <a:buFont typeface="Arial" pitchFamily="34" charset="0"/>
              <a:buNone/>
            </a:pPr>
            <a:r>
              <a:rPr lang="pt-BR" sz="2000" b="1" smtClean="0"/>
              <a:t>Fevereiro 2026</a:t>
            </a:r>
            <a:endParaRPr lang="pt-BR" sz="2000" b="1" dirty="0"/>
          </a:p>
          <a:p>
            <a:pPr marL="114300" indent="0" algn="ctr">
              <a:buNone/>
            </a:pPr>
            <a:r>
              <a:rPr lang="pt-BR" sz="2000" b="1" dirty="0"/>
              <a:t>Prefeitura Municipal de Piranga</a:t>
            </a:r>
          </a:p>
        </p:txBody>
      </p:sp>
    </p:spTree>
    <p:extLst>
      <p:ext uri="{BB962C8B-B14F-4D97-AF65-F5344CB8AC3E}">
        <p14:creationId xmlns:p14="http://schemas.microsoft.com/office/powerpoint/2010/main" val="246237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/>
              <a:t>Avaliação das Metas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687331" y="2132856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526472" y="1772816"/>
            <a:ext cx="836600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just">
              <a:buNone/>
            </a:pPr>
            <a:r>
              <a:rPr lang="pt-BR" sz="3200" dirty="0"/>
              <a:t>Aprovada nesta Casa Legislativa e em conformidade com o art. 4º, § 1º da Lei Complementar N.º 101/00, a Lei de Diretrizes Orçamentárias do Município - LDO Nº </a:t>
            </a:r>
            <a:r>
              <a:rPr lang="pt-BR" sz="3200" dirty="0" smtClean="0"/>
              <a:t>2.057/2024, </a:t>
            </a:r>
            <a:r>
              <a:rPr lang="pt-BR" sz="3200" dirty="0"/>
              <a:t>estabeleceu, no Anexo de Metas Fiscais, as metas a serem </a:t>
            </a:r>
            <a:r>
              <a:rPr lang="pt-BR" sz="3200" dirty="0" smtClean="0"/>
              <a:t>alcançadas no exercício                                                                                                                                            de 2025.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18301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/>
              <a:t>Metodologia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771800" y="2204864"/>
            <a:ext cx="6034617" cy="4525963"/>
          </a:xfrm>
        </p:spPr>
      </p:pic>
      <p:sp>
        <p:nvSpPr>
          <p:cNvPr id="5" name="Retângulo 4"/>
          <p:cNvSpPr/>
          <p:nvPr/>
        </p:nvSpPr>
        <p:spPr>
          <a:xfrm>
            <a:off x="323528" y="1417638"/>
            <a:ext cx="848288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just">
              <a:buNone/>
            </a:pPr>
            <a:r>
              <a:rPr lang="pt-BR" sz="2800" dirty="0"/>
              <a:t>Dessa forma, com base em demonstrativos, passo à análise do comportamento das metas fiscais, considerando o desempenho da execução orçamentária e financeira no </a:t>
            </a:r>
            <a:r>
              <a:rPr lang="pt-BR" sz="2800" dirty="0" smtClean="0"/>
              <a:t>3º </a:t>
            </a:r>
            <a:r>
              <a:rPr lang="pt-BR" sz="2800" dirty="0"/>
              <a:t>quadrimestre </a:t>
            </a:r>
            <a:r>
              <a:rPr lang="pt-BR" sz="2800" dirty="0" smtClean="0"/>
              <a:t>de 2025.</a:t>
            </a:r>
            <a:endParaRPr lang="pt-BR" sz="2800" dirty="0"/>
          </a:p>
          <a:p>
            <a:pPr marL="114300" indent="0" algn="just">
              <a:buNone/>
            </a:pPr>
            <a:endParaRPr lang="pt-BR" sz="2800" dirty="0"/>
          </a:p>
          <a:p>
            <a:pPr marL="114300" indent="0" algn="just">
              <a:buNone/>
            </a:pPr>
            <a:r>
              <a:rPr lang="pt-BR" sz="2800" dirty="0"/>
              <a:t>Os dados são originários do Relatório Resumido da Execução Orçamentária e do Relatório de Gestão Fiscal, estabelecidos pela Lei de Responsabilidade Fiscal e dos Balancetes da Receita e Despesa do sistema contábil da Prefeitura de Piranga.</a:t>
            </a:r>
          </a:p>
        </p:txBody>
      </p:sp>
    </p:spTree>
    <p:extLst>
      <p:ext uri="{BB962C8B-B14F-4D97-AF65-F5344CB8AC3E}">
        <p14:creationId xmlns:p14="http://schemas.microsoft.com/office/powerpoint/2010/main" val="50936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/>
              <a:t>Execução Orçamentária da Receita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987824" y="2208647"/>
            <a:ext cx="6034617" cy="4525963"/>
          </a:xfrm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8458137"/>
              </p:ext>
            </p:extLst>
          </p:nvPr>
        </p:nvGraphicFramePr>
        <p:xfrm>
          <a:off x="594016" y="1200157"/>
          <a:ext cx="8010431" cy="57619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19924">
                  <a:extLst>
                    <a:ext uri="{9D8B030D-6E8A-4147-A177-3AD203B41FA5}">
                      <a16:colId xmlns:a16="http://schemas.microsoft.com/office/drawing/2014/main" xmlns="" val="3688601356"/>
                    </a:ext>
                  </a:extLst>
                </a:gridCol>
                <a:gridCol w="2035118">
                  <a:extLst>
                    <a:ext uri="{9D8B030D-6E8A-4147-A177-3AD203B41FA5}">
                      <a16:colId xmlns:a16="http://schemas.microsoft.com/office/drawing/2014/main" xmlns="" val="3091424424"/>
                    </a:ext>
                  </a:extLst>
                </a:gridCol>
                <a:gridCol w="2499379">
                  <a:extLst>
                    <a:ext uri="{9D8B030D-6E8A-4147-A177-3AD203B41FA5}">
                      <a16:colId xmlns:a16="http://schemas.microsoft.com/office/drawing/2014/main" xmlns="" val="3431276383"/>
                    </a:ext>
                  </a:extLst>
                </a:gridCol>
                <a:gridCol w="56010">
                  <a:extLst>
                    <a:ext uri="{9D8B030D-6E8A-4147-A177-3AD203B41FA5}">
                      <a16:colId xmlns:a16="http://schemas.microsoft.com/office/drawing/2014/main" xmlns="" val="265478494"/>
                    </a:ext>
                  </a:extLst>
                </a:gridCol>
              </a:tblGrid>
              <a:tr h="31122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sng" strike="noStrike" dirty="0">
                          <a:effectLst/>
                          <a:latin typeface="+mn-lt"/>
                        </a:rPr>
                        <a:t>R E C E I T A S : 01/</a:t>
                      </a:r>
                      <a:r>
                        <a:rPr lang="pt-BR" sz="1400" b="1" u="sng" strike="noStrike" baseline="0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400" b="1" u="sng" strike="noStrike" baseline="0" dirty="0" smtClean="0">
                          <a:effectLst/>
                          <a:latin typeface="+mn-lt"/>
                        </a:rPr>
                        <a:t>01/2025 </a:t>
                      </a:r>
                      <a:r>
                        <a:rPr lang="pt-BR" sz="1400" b="1" u="sng" strike="noStrike" baseline="0" dirty="0">
                          <a:effectLst/>
                          <a:latin typeface="+mn-lt"/>
                        </a:rPr>
                        <a:t>a </a:t>
                      </a:r>
                      <a:r>
                        <a:rPr lang="pt-BR" sz="1400" b="1" u="sng" strike="noStrike" baseline="0" dirty="0" smtClean="0">
                          <a:effectLst/>
                          <a:latin typeface="+mn-lt"/>
                        </a:rPr>
                        <a:t>31/12/</a:t>
                      </a:r>
                      <a:r>
                        <a:rPr lang="pt-BR" sz="1400" b="1" u="sng" strike="noStrike" dirty="0" smtClean="0">
                          <a:effectLst/>
                          <a:latin typeface="+mn-lt"/>
                        </a:rPr>
                        <a:t>2025</a:t>
                      </a:r>
                      <a:endParaRPr lang="pt-BR" sz="1400" b="1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014146080"/>
                  </a:ext>
                </a:extLst>
              </a:tr>
              <a:tr h="1799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>
                          <a:effectLst/>
                          <a:latin typeface="+mn-lt"/>
                        </a:rPr>
                        <a:t>3º Quadrimestre </a:t>
                      </a:r>
                      <a:r>
                        <a:rPr lang="pt-BR" sz="16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2025 </a:t>
                      </a:r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(acumulado)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Previsão período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Realizada período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extLst>
                  <a:ext uri="{0D108BD9-81ED-4DB2-BD59-A6C34878D82A}">
                    <a16:rowId xmlns:a16="http://schemas.microsoft.com/office/drawing/2014/main" xmlns="" val="27165709"/>
                  </a:ext>
                </a:extLst>
              </a:tr>
              <a:tr h="201647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b="1" u="none" strike="noStrike" dirty="0">
                          <a:effectLst/>
                          <a:latin typeface="+mn-lt"/>
                        </a:rPr>
                        <a:t>I - RECEITAS CORRENTES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b="1" dirty="0" smtClean="0"/>
                        <a:t>78.131.352,01 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b="1" dirty="0" smtClean="0"/>
                        <a:t>93.762.041,19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425678962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Receita Tributária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dirty="0" smtClean="0"/>
                        <a:t>4.395.054,00 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dirty="0" smtClean="0"/>
                        <a:t>5.465.349,00 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366374320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Receita de Contribuições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dirty="0" smtClean="0"/>
                        <a:t>1.661.946,00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dirty="0" smtClean="0"/>
                        <a:t>1.715.386,84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242671525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Receita Patrimonial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dirty="0" smtClean="0"/>
                        <a:t>2.557.443,00 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dirty="0" smtClean="0"/>
                        <a:t>2.228.587,22 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048629955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Receita Industrial</a:t>
                      </a: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Receita de Serviços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385399719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Transferências Correntes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dirty="0" smtClean="0"/>
                        <a:t>69.473.547,00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dirty="0" smtClean="0"/>
                        <a:t>83.909.744,29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227683297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Outras Receitas Correntes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dirty="0" smtClean="0"/>
                        <a:t>43.349,01 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dirty="0" smtClean="0"/>
                        <a:t>511.777,10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304412832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Deduções das Receitas Correntes</a:t>
                      </a: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dirty="0" smtClean="0"/>
                        <a:t>(68.803,26)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24707347"/>
                  </a:ext>
                </a:extLst>
              </a:tr>
              <a:tr h="310970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b="1" u="none" strike="noStrike" dirty="0">
                          <a:effectLst/>
                          <a:latin typeface="+mn-lt"/>
                        </a:rPr>
                        <a:t>II - RECEITAS DE CAPITAL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b="1" dirty="0" smtClean="0"/>
                        <a:t>7.500.000,00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b="1" dirty="0" smtClean="0"/>
                        <a:t>1.858.491,00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827811696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Operações de crédito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55080433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Alienação de Bens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600" dirty="0" smtClean="0"/>
                        <a:t>164.900,00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781506503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Transferências de Capital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600" dirty="0" smtClean="0"/>
                        <a:t>7.500.000,00 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600" dirty="0" smtClean="0"/>
                        <a:t>1.693.591,00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483378026"/>
                  </a:ext>
                </a:extLst>
              </a:tr>
              <a:tr h="276333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Outras receitas de Capital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100509716"/>
                  </a:ext>
                </a:extLst>
              </a:tr>
              <a:tr h="18075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Deduções das Receitas de Capital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797318557"/>
                  </a:ext>
                </a:extLst>
              </a:tr>
              <a:tr h="345667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b="1" u="none" strike="noStrike" dirty="0">
                          <a:effectLst/>
                          <a:latin typeface="+mn-lt"/>
                        </a:rPr>
                        <a:t>III - DEDUÇÕES PARA O FUNDEB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b="1" dirty="0" smtClean="0"/>
                        <a:t>(8.391.672,00)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b="1" dirty="0" smtClean="0"/>
                        <a:t>(10.014.889,36 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665363991"/>
                  </a:ext>
                </a:extLst>
              </a:tr>
              <a:tr h="201647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b="1" u="none" strike="noStrike" dirty="0">
                          <a:effectLst/>
                          <a:latin typeface="+mn-lt"/>
                        </a:rPr>
                        <a:t>IV – RECEITAS INTRA-ORÇAMENTÁRIAS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b="1" dirty="0" smtClean="0"/>
                        <a:t>4.180.654,00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b="1" dirty="0" smtClean="0"/>
                        <a:t>4.784.719,80 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072549712"/>
                  </a:ext>
                </a:extLst>
              </a:tr>
              <a:tr h="201647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b="1" u="none" strike="noStrike" dirty="0">
                          <a:effectLst/>
                          <a:latin typeface="+mn-lt"/>
                        </a:rPr>
                        <a:t>TOTAL = ( I  + II - III + IV)</a:t>
                      </a:r>
                      <a:endParaRPr lang="pt-BR" sz="16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b="1" dirty="0" smtClean="0"/>
                        <a:t>81.420.334,01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b="1" dirty="0" smtClean="0"/>
                        <a:t>90.390.362,63</a:t>
                      </a:r>
                      <a:endParaRPr lang="pt-B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34" marR="8334" marT="833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67599584"/>
                  </a:ext>
                </a:extLst>
              </a:tr>
              <a:tr h="179903">
                <a:tc>
                  <a:txBody>
                    <a:bodyPr/>
                    <a:lstStyle/>
                    <a:p>
                      <a:pPr algn="l" fontAlgn="ctr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600" b="1" u="none" strike="noStrike" dirty="0">
                          <a:effectLst/>
                          <a:latin typeface="+mn-lt"/>
                        </a:rPr>
                        <a:t>Consolidado</a:t>
                      </a:r>
                      <a:endParaRPr lang="pt-BR" sz="16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34" marR="8334" marT="833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98325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061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b="1" dirty="0"/>
              <a:t>Execução Orçamentária da Despesa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175436"/>
            <a:ext cx="6034617" cy="4525963"/>
          </a:xfrm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007116"/>
              </p:ext>
            </p:extLst>
          </p:nvPr>
        </p:nvGraphicFramePr>
        <p:xfrm>
          <a:off x="457200" y="1268761"/>
          <a:ext cx="8210129" cy="52549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74640">
                  <a:extLst>
                    <a:ext uri="{9D8B030D-6E8A-4147-A177-3AD203B41FA5}">
                      <a16:colId xmlns:a16="http://schemas.microsoft.com/office/drawing/2014/main" xmlns="" val="3645703786"/>
                    </a:ext>
                  </a:extLst>
                </a:gridCol>
                <a:gridCol w="1734116">
                  <a:extLst>
                    <a:ext uri="{9D8B030D-6E8A-4147-A177-3AD203B41FA5}">
                      <a16:colId xmlns:a16="http://schemas.microsoft.com/office/drawing/2014/main" xmlns="" val="3812722396"/>
                    </a:ext>
                  </a:extLst>
                </a:gridCol>
                <a:gridCol w="1895475">
                  <a:extLst>
                    <a:ext uri="{9D8B030D-6E8A-4147-A177-3AD203B41FA5}">
                      <a16:colId xmlns:a16="http://schemas.microsoft.com/office/drawing/2014/main" xmlns="" val="3036477317"/>
                    </a:ext>
                  </a:extLst>
                </a:gridCol>
                <a:gridCol w="1832594">
                  <a:extLst>
                    <a:ext uri="{9D8B030D-6E8A-4147-A177-3AD203B41FA5}">
                      <a16:colId xmlns:a16="http://schemas.microsoft.com/office/drawing/2014/main" xmlns="" val="4175252467"/>
                    </a:ext>
                  </a:extLst>
                </a:gridCol>
                <a:gridCol w="733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69445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pt-BR" sz="1600" b="1" u="sng" strike="noStrike" dirty="0">
                          <a:effectLst/>
                        </a:rPr>
                        <a:t>D E S P E S AS- </a:t>
                      </a:r>
                      <a:r>
                        <a:rPr lang="pt-BR" sz="1600" b="1" u="sng" strike="noStrike" dirty="0" smtClean="0">
                          <a:effectLst/>
                        </a:rPr>
                        <a:t>01/01/2025 </a:t>
                      </a:r>
                      <a:r>
                        <a:rPr lang="pt-BR" sz="1600" b="1" u="sng" strike="noStrike" dirty="0">
                          <a:effectLst/>
                        </a:rPr>
                        <a:t>a </a:t>
                      </a:r>
                      <a:r>
                        <a:rPr lang="pt-BR" sz="1600" b="1" u="sng" strike="noStrike" dirty="0" smtClean="0">
                          <a:effectLst/>
                        </a:rPr>
                        <a:t>31/12/2025</a:t>
                      </a:r>
                      <a:endParaRPr lang="pt-BR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11625414"/>
                  </a:ext>
                </a:extLst>
              </a:tr>
              <a:tr h="67119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>
                          <a:effectLst/>
                          <a:latin typeface="+mn-lt"/>
                        </a:rPr>
                        <a:t>3º </a:t>
                      </a:r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Quadrimestre </a:t>
                      </a:r>
                      <a:r>
                        <a:rPr lang="pt-BR" sz="1600" u="none" strike="noStrike" dirty="0" smtClean="0">
                          <a:effectLst/>
                          <a:latin typeface="+mn-lt"/>
                        </a:rPr>
                        <a:t>2025 </a:t>
                      </a:r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(acumulado)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Empenhadas no período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Liquidadas</a:t>
                      </a:r>
                      <a:r>
                        <a:rPr lang="pt-BR" sz="1600" u="none" strike="noStrike" baseline="0" dirty="0">
                          <a:effectLst/>
                          <a:latin typeface="+mn-lt"/>
                        </a:rPr>
                        <a:t> no período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algn="ctr" rtl="0" eaLnBrk="1" fontAlgn="ctr" latinLnBrk="0" hangingPunct="1"/>
                      <a:endParaRPr kumimoji="0" lang="pt-BR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Pagas</a:t>
                      </a:r>
                      <a:r>
                        <a:rPr lang="pt-BR" sz="1600" u="none" strike="noStrike" baseline="0" dirty="0">
                          <a:effectLst/>
                          <a:latin typeface="+mn-lt"/>
                        </a:rPr>
                        <a:t> no período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651408955"/>
                  </a:ext>
                </a:extLst>
              </a:tr>
              <a:tr h="615539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b="1" u="none" strike="noStrike" dirty="0">
                          <a:effectLst/>
                          <a:latin typeface="+mn-lt"/>
                        </a:rPr>
                        <a:t>I - DESPESAS CORRENTES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 smtClean="0"/>
                        <a:t>75.346.916,13</a:t>
                      </a:r>
                      <a:endParaRPr lang="pt-BR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 smtClean="0"/>
                        <a:t>74.174.343,37 </a:t>
                      </a:r>
                      <a:endParaRPr lang="pt-BR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 smtClean="0"/>
                        <a:t>72.115.172,38</a:t>
                      </a:r>
                      <a:endParaRPr lang="pt-BR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4122261080"/>
                  </a:ext>
                </a:extLst>
              </a:tr>
              <a:tr h="257092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Pessoal e encargos sociais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37.746.346,53</a:t>
                      </a:r>
                      <a:endParaRPr lang="pt-B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37.746.346,53</a:t>
                      </a:r>
                      <a:endParaRPr lang="pt-B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37.558.512,90</a:t>
                      </a:r>
                      <a:endParaRPr lang="pt-B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3781302979"/>
                  </a:ext>
                </a:extLst>
              </a:tr>
              <a:tr h="22021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Juros e encargos da dívida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dirty="0" smtClean="0"/>
                        <a:t>530.050,45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dirty="0" smtClean="0"/>
                        <a:t>530.050,45 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dirty="0" smtClean="0"/>
                        <a:t>530.050,45 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2583313074"/>
                  </a:ext>
                </a:extLst>
              </a:tr>
              <a:tr h="41207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Outras despesas  correntes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dirty="0" smtClean="0"/>
                        <a:t>37.070.519,15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dirty="0" smtClean="0"/>
                        <a:t>35.897.946,39 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dirty="0" smtClean="0"/>
                        <a:t>34.026.609,03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375731550"/>
                  </a:ext>
                </a:extLst>
              </a:tr>
              <a:tr h="257092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b="1" u="none" strike="noStrike" dirty="0">
                          <a:effectLst/>
                          <a:latin typeface="+mn-lt"/>
                        </a:rPr>
                        <a:t>II - DESPESAS DE CAPITAL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/>
                      <a:endParaRPr lang="pt-BR" b="1" dirty="0"/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/>
                      <a:endParaRPr lang="pt-BR" b="1" dirty="0"/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/>
                      <a:endParaRPr lang="pt-BR" b="1" dirty="0"/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3372819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Investimentos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5.840.369,18</a:t>
                      </a:r>
                      <a:endParaRPr lang="pt-B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3.213.845,89 </a:t>
                      </a:r>
                      <a:endParaRPr lang="pt-B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3.069.356,53</a:t>
                      </a:r>
                      <a:endParaRPr lang="pt-B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41999278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u="none" strike="noStrike" dirty="0">
                          <a:effectLst/>
                          <a:latin typeface="+mn-lt"/>
                        </a:rPr>
                        <a:t>     Amortização da dívida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1.371.636,23</a:t>
                      </a:r>
                      <a:endParaRPr lang="pt-B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1.371.636,23</a:t>
                      </a:r>
                      <a:endParaRPr lang="pt-B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1.371.636,23</a:t>
                      </a:r>
                      <a:endParaRPr lang="pt-B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90201944"/>
                  </a:ext>
                </a:extLst>
              </a:tr>
              <a:tr h="37259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b="1" u="none" strike="noStrike" dirty="0">
                          <a:effectLst/>
                          <a:latin typeface="+mn-lt"/>
                        </a:rPr>
                        <a:t>III – RESERVA DE CONTINGENCIA / RPPS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1" dirty="0" smtClean="0"/>
                        <a:t>0,00</a:t>
                      </a:r>
                      <a:endParaRPr lang="pt-BR" b="1" dirty="0"/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1" dirty="0" smtClean="0"/>
                        <a:t>0,00</a:t>
                      </a:r>
                      <a:endParaRPr lang="pt-BR" b="1" dirty="0"/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1" dirty="0" smtClean="0"/>
                        <a:t>0,00</a:t>
                      </a:r>
                      <a:endParaRPr lang="pt-BR" b="1" dirty="0"/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868414033"/>
                  </a:ext>
                </a:extLst>
              </a:tr>
              <a:tr h="53253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IV- DESPESAS INTRA-ORÇAMENTÁRIAS </a:t>
                      </a:r>
                      <a:endParaRPr lang="pt-BR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3.579.695,52</a:t>
                      </a:r>
                      <a:endParaRPr lang="pt-BR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3.579.695,52 </a:t>
                      </a:r>
                      <a:endParaRPr lang="pt-BR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3.285.281,78</a:t>
                      </a:r>
                      <a:endParaRPr lang="pt-BR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b="1" u="none" strike="noStrike" dirty="0">
                          <a:effectLst/>
                          <a:latin typeface="+mn-lt"/>
                        </a:rPr>
                        <a:t>TOTAL = ( I  + II + III +IV)</a:t>
                      </a:r>
                      <a:endParaRPr lang="pt-BR" sz="16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86.138.617,06 </a:t>
                      </a:r>
                      <a:endParaRPr lang="pt-BR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82.339.521,01 </a:t>
                      </a:r>
                      <a:endParaRPr lang="pt-BR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79.841.446,92 </a:t>
                      </a:r>
                      <a:endParaRPr lang="pt-BR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2513961914"/>
                  </a:ext>
                </a:extLst>
              </a:tr>
              <a:tr h="231977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 gridSpan="4">
                  <a:txBody>
                    <a:bodyPr/>
                    <a:lstStyle/>
                    <a:p>
                      <a:pPr algn="r" fontAlgn="ctr"/>
                      <a:r>
                        <a:rPr lang="pt-BR" sz="1200" b="1" u="none" strike="noStrike" dirty="0">
                          <a:effectLst/>
                        </a:rPr>
                        <a:t>Consolidado</a:t>
                      </a:r>
                      <a:endParaRPr lang="pt-BR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84134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55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b="1" dirty="0"/>
              <a:t>Despesas com Educação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175436"/>
            <a:ext cx="6034617" cy="4525963"/>
          </a:xfrm>
        </p:spPr>
      </p:pic>
      <p:sp>
        <p:nvSpPr>
          <p:cNvPr id="6" name="Retângulo 5"/>
          <p:cNvSpPr/>
          <p:nvPr/>
        </p:nvSpPr>
        <p:spPr>
          <a:xfrm>
            <a:off x="421641" y="1700808"/>
            <a:ext cx="82912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Legal: Art. 212 da Constituição Federal / 88</a:t>
            </a:r>
          </a:p>
          <a:p>
            <a:pPr algn="just"/>
            <a:endParaRPr lang="pt-BR" sz="3200" dirty="0"/>
          </a:p>
          <a:p>
            <a:pPr marL="114300" indent="0" algn="just">
              <a:buNone/>
            </a:pPr>
            <a:r>
              <a:rPr lang="pt-BR" sz="3200" i="1" dirty="0"/>
              <a:t>“O Município aplicará, anualmente, nunca menos de 25% da receita resultante de impostos, compreendida a proveniente de transferências, na manutenção e desenvolvimento do ensino”</a:t>
            </a:r>
          </a:p>
        </p:txBody>
      </p:sp>
    </p:spTree>
    <p:extLst>
      <p:ext uri="{BB962C8B-B14F-4D97-AF65-F5344CB8AC3E}">
        <p14:creationId xmlns:p14="http://schemas.microsoft.com/office/powerpoint/2010/main" val="402018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b="1" dirty="0"/>
              <a:t>Limites Constitucionais – Educação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32037"/>
            <a:ext cx="6034617" cy="4525963"/>
          </a:xfrm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737302"/>
              </p:ext>
            </p:extLst>
          </p:nvPr>
        </p:nvGraphicFramePr>
        <p:xfrm>
          <a:off x="611561" y="1700809"/>
          <a:ext cx="7848870" cy="38665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467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52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495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6102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I - Arrecadação das Receitas Vinculadas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477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Impostos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dirty="0" smtClean="0"/>
                        <a:t>4.775.025,36 </a:t>
                      </a:r>
                      <a:endParaRPr lang="pt-B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610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Transferências Correntes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dirty="0" smtClean="0"/>
                        <a:t>54.598.741,52 </a:t>
                      </a: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t-B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476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TOTAL RCL - Base de cálculo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b="1" dirty="0" smtClean="0"/>
                        <a:t>59.373.766,88</a:t>
                      </a:r>
                      <a:endParaRPr lang="pt-B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4764">
                <a:tc>
                  <a:txBody>
                    <a:bodyPr/>
                    <a:lstStyle/>
                    <a:p>
                      <a:pPr algn="l" fontAlgn="ctr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84279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u="none" strike="noStrike" dirty="0">
                          <a:effectLst/>
                          <a:latin typeface="+mn-lt"/>
                        </a:rPr>
                        <a:t>Valor Legal Mínimo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u="none" strike="noStrike" dirty="0">
                          <a:effectLst/>
                          <a:latin typeface="+mn-lt"/>
                        </a:rPr>
                        <a:t>25,00%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dirty="0" smtClean="0"/>
                        <a:t>14.843.441,72</a:t>
                      </a:r>
                      <a:endParaRPr lang="pt-BR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57651">
                <a:tc>
                  <a:txBody>
                    <a:bodyPr/>
                    <a:lstStyle/>
                    <a:p>
                      <a:pPr marL="0" algn="just" rtl="0" eaLnBrk="1" fontAlgn="ctr" latinLnBrk="0" hangingPunct="1"/>
                      <a:r>
                        <a:rPr kumimoji="0" lang="pt-BR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Gasto apurado</a:t>
                      </a: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25,71%</a:t>
                      </a:r>
                      <a:endParaRPr lang="pt-BR" sz="1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b="1" dirty="0" smtClean="0"/>
                        <a:t>15.262.274,25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6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13033">
                <a:tc>
                  <a:txBody>
                    <a:bodyPr/>
                    <a:lstStyle/>
                    <a:p>
                      <a:pPr marL="0" algn="just" rtl="0" eaLnBrk="1" fontAlgn="ctr" latinLnBrk="0" hangingPunct="1"/>
                      <a:r>
                        <a:rPr lang="pt-BR" sz="1800" dirty="0">
                          <a:latin typeface="+mn-lt"/>
                        </a:rPr>
                        <a:t>Diferença entre o valor aplicado e o limite constitucional</a:t>
                      </a:r>
                      <a:endParaRPr kumimoji="0" lang="pt-BR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8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0,71%</a:t>
                      </a:r>
                      <a:endParaRPr lang="pt-BR" sz="18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dirty="0" smtClean="0"/>
                        <a:t>418.832,53 </a:t>
                      </a:r>
                      <a:endParaRPr lang="pt-BR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542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b="1" dirty="0"/>
              <a:t>Despesas com FUNDEB</a:t>
            </a:r>
          </a:p>
        </p:txBody>
      </p:sp>
      <p:pic>
        <p:nvPicPr>
          <p:cNvPr id="4" name="Espaço Reservado para Conteúdo 3" descr="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09383" y="2332037"/>
            <a:ext cx="6034617" cy="4525963"/>
          </a:xfrm>
        </p:spPr>
      </p:pic>
      <p:sp>
        <p:nvSpPr>
          <p:cNvPr id="6" name="Retângulo 5"/>
          <p:cNvSpPr/>
          <p:nvPr/>
        </p:nvSpPr>
        <p:spPr>
          <a:xfrm>
            <a:off x="131765" y="1463676"/>
            <a:ext cx="88804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just">
              <a:buNone/>
            </a:pPr>
            <a:r>
              <a:rPr lang="pt-BR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Legal: </a:t>
            </a:r>
          </a:p>
          <a:p>
            <a:pPr marL="114300" indent="0" algn="just">
              <a:buNone/>
            </a:pPr>
            <a:r>
              <a:rPr lang="pt-BR" sz="2400" dirty="0"/>
              <a:t>Acerca das alterações da Lei n°. 14.113/20 (Nova Lei do </a:t>
            </a:r>
            <a:r>
              <a:rPr lang="pt-BR" sz="2400" dirty="0" err="1"/>
              <a:t>Fundeb</a:t>
            </a:r>
            <a:r>
              <a:rPr lang="pt-BR" sz="2400" dirty="0"/>
              <a:t>), destacamos as seguintes alterações:</a:t>
            </a:r>
          </a:p>
          <a:p>
            <a:pPr marL="114300" indent="0" algn="just">
              <a:buNone/>
            </a:pPr>
            <a:endParaRPr lang="pt-B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 algn="just">
              <a:buNone/>
            </a:pPr>
            <a:r>
              <a:rPr lang="pt-BR" sz="2400" dirty="0"/>
              <a:t>Pelo menos 70% dos recursos anuais totais dos fundos, serão destinados ao pagamento da remuneração dos profissionais no magistério da educação básica em efetivo exercício na rede pública (art. 26).</a:t>
            </a:r>
          </a:p>
          <a:p>
            <a:pPr marL="114300" indent="0" algn="just">
              <a:buNone/>
            </a:pPr>
            <a:endParaRPr lang="pt-BR" sz="2400" dirty="0"/>
          </a:p>
          <a:p>
            <a:pPr marL="114300" indent="0" algn="just">
              <a:buNone/>
            </a:pPr>
            <a:r>
              <a:rPr lang="pt-BR" sz="2400" dirty="0"/>
              <a:t>A Lei determina  o FUNDEB seja gasto no próprio ano da arrecadação, à exceção de 10%, que podem ser empenhados e pagos no 1º Quadrimestre do ano subsequente ( parágrafo 3°, do art. 25)</a:t>
            </a:r>
          </a:p>
        </p:txBody>
      </p:sp>
    </p:spTree>
    <p:extLst>
      <p:ext uri="{BB962C8B-B14F-4D97-AF65-F5344CB8AC3E}">
        <p14:creationId xmlns:p14="http://schemas.microsoft.com/office/powerpoint/2010/main" val="417042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3883</TotalTime>
  <Words>1520</Words>
  <Application>Microsoft Office PowerPoint</Application>
  <PresentationFormat>Apresentação na tela (4:3)</PresentationFormat>
  <Paragraphs>379</Paragraphs>
  <Slides>22</Slides>
  <Notes>21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Wingdings 3</vt:lpstr>
      <vt:lpstr>Tema do Office</vt:lpstr>
      <vt:lpstr>7</vt:lpstr>
      <vt:lpstr>Objetivo</vt:lpstr>
      <vt:lpstr>Avaliação das Metas</vt:lpstr>
      <vt:lpstr>Metodologia</vt:lpstr>
      <vt:lpstr>Execução Orçamentária da Receita</vt:lpstr>
      <vt:lpstr>Execução Orçamentária da Despesa</vt:lpstr>
      <vt:lpstr>Despesas com Educação</vt:lpstr>
      <vt:lpstr>Limites Constitucionais – Educação</vt:lpstr>
      <vt:lpstr>Despesas com FUNDEB</vt:lpstr>
      <vt:lpstr>Limites Constitucionais - FUNDEB</vt:lpstr>
      <vt:lpstr>Limites Constitucionais - FUNDEB</vt:lpstr>
      <vt:lpstr>Despesas com Saúde </vt:lpstr>
      <vt:lpstr>Limites Constitucionais – Saúde </vt:lpstr>
      <vt:lpstr>Despesas com Pessoal</vt:lpstr>
      <vt:lpstr>Despesas com Pessoal - Valores referência</vt:lpstr>
      <vt:lpstr>Despesas com Pessoal</vt:lpstr>
      <vt:lpstr>Despesas com Pessoal</vt:lpstr>
      <vt:lpstr>Repasse à Câmara Municipal</vt:lpstr>
      <vt:lpstr>Limites Constitucionais – Repasse Duodécimo</vt:lpstr>
      <vt:lpstr>Limites Constitucionais – Repasse Duodécimo</vt:lpstr>
      <vt:lpstr>CONCLUSÃO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bernardo oliveira</dc:creator>
  <cp:lastModifiedBy>cliente</cp:lastModifiedBy>
  <cp:revision>481</cp:revision>
  <cp:lastPrinted>2023-05-24T17:36:20Z</cp:lastPrinted>
  <dcterms:created xsi:type="dcterms:W3CDTF">2021-05-24T19:00:24Z</dcterms:created>
  <dcterms:modified xsi:type="dcterms:W3CDTF">2026-02-24T15:18:21Z</dcterms:modified>
</cp:coreProperties>
</file>